
<file path=[Content_Types].xml><?xml version="1.0" encoding="utf-8"?>
<Types xmlns="http://schemas.openxmlformats.org/package/2006/content-types">
  <Default Extension="jpeg" ContentType="image/jpeg"/>
  <Default Extension="rels" ContentType="application/vnd.openxmlformats-package.relationships+xml"/>
  <Default Extension="X0mgyERGjb"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1" r:id="rId8"/>
    <p:sldId id="262" r:id="rId9"/>
    <p:sldId id="263" r:id="rId10"/>
    <p:sldId id="271" r:id="rId11"/>
    <p:sldId id="264" r:id="rId12"/>
    <p:sldId id="265" r:id="rId13"/>
    <p:sldId id="266" r:id="rId14"/>
    <p:sldId id="267" r:id="rId15"/>
    <p:sldId id="268"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1BBE8-845D-BB98-FD63-EEB982F167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06F1B0E-C460-7B1A-1060-28987EED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688F09B-3A80-327F-FA88-0BE3FE7A114F}"/>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5" name="Segnaposto piè di pagina 4">
            <a:extLst>
              <a:ext uri="{FF2B5EF4-FFF2-40B4-BE49-F238E27FC236}">
                <a16:creationId xmlns:a16="http://schemas.microsoft.com/office/drawing/2014/main" id="{FA621588-3389-8E8E-5AC3-12F1AC3704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C6E2C9-46A6-84D3-08F2-BC0F72E596F2}"/>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409247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18E42C-B507-27DC-9BE7-7274AB683FB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163FC9-A560-6BF4-004A-C6F3511F3CF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111F521-D130-61B6-557D-C56573F9AAB6}"/>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5" name="Segnaposto piè di pagina 4">
            <a:extLst>
              <a:ext uri="{FF2B5EF4-FFF2-40B4-BE49-F238E27FC236}">
                <a16:creationId xmlns:a16="http://schemas.microsoft.com/office/drawing/2014/main" id="{D026E326-D05D-2FDE-5747-CF61AFBAEE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DC8590-65A0-EB6D-A3F2-34AB88EDF09F}"/>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417816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F4AF173-7394-3FE9-D88E-BD749FBA57A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D54EFA2-72F4-509B-2726-D84BBEF73DE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5E7375-92F9-75A2-C171-4CA6E0B801A7}"/>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5" name="Segnaposto piè di pagina 4">
            <a:extLst>
              <a:ext uri="{FF2B5EF4-FFF2-40B4-BE49-F238E27FC236}">
                <a16:creationId xmlns:a16="http://schemas.microsoft.com/office/drawing/2014/main" id="{310168AC-63B0-F6E1-F80B-19F5A3A015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436396-7EE2-2D1F-98C7-692FF9A1548E}"/>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96146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300D47-5A8E-512E-C7A0-535A6C21FA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7E0EDB-D090-BA16-777F-BD8CDCB9ADB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2EAF2A-4473-583E-D080-650B30FA097D}"/>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5" name="Segnaposto piè di pagina 4">
            <a:extLst>
              <a:ext uri="{FF2B5EF4-FFF2-40B4-BE49-F238E27FC236}">
                <a16:creationId xmlns:a16="http://schemas.microsoft.com/office/drawing/2014/main" id="{C845AEA5-387A-8545-7A67-6B27598786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885DBF-6CED-2082-EC61-96DD5B4749E9}"/>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285414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DA98C7-1DDF-1A2C-75BA-C8DF7185897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C82F91F-9D05-A4C2-4385-93A01A858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6AFC98E-38D9-4211-E19C-36A8BC159541}"/>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5" name="Segnaposto piè di pagina 4">
            <a:extLst>
              <a:ext uri="{FF2B5EF4-FFF2-40B4-BE49-F238E27FC236}">
                <a16:creationId xmlns:a16="http://schemas.microsoft.com/office/drawing/2014/main" id="{07BBD1BF-4527-39D0-80A5-FA1C3C06EA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313A9D0-B417-58D8-97DE-D2FE4E1A097B}"/>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396898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DDC0F-E04B-D64E-9DA8-5EA641C8F0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BE1713-4748-17AC-3EDB-0D52CC45408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C40CF75-8DAA-C0A6-9937-D0F018A07BB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952A19D-60C7-E153-DC70-B2740E2ACD1E}"/>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6" name="Segnaposto piè di pagina 5">
            <a:extLst>
              <a:ext uri="{FF2B5EF4-FFF2-40B4-BE49-F238E27FC236}">
                <a16:creationId xmlns:a16="http://schemas.microsoft.com/office/drawing/2014/main" id="{0703FF78-ACCC-8E99-B446-8ACCB9E3A33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F9FAF8A-02C2-F67B-F215-6C5746052CBD}"/>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287807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69096-9556-0D9B-E656-16D3CC1037E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A0754B4-7F51-537A-E95E-AD9D3E5BF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10E9524-9782-D735-4D5F-581B17858F8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C4B58EC-86DD-6111-7898-D062068CE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D3CE786-02F0-66A7-2553-0C02C441C43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4244267-BECD-7DD7-42A0-942AA46E4C20}"/>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8" name="Segnaposto piè di pagina 7">
            <a:extLst>
              <a:ext uri="{FF2B5EF4-FFF2-40B4-BE49-F238E27FC236}">
                <a16:creationId xmlns:a16="http://schemas.microsoft.com/office/drawing/2014/main" id="{E54B49E9-C858-C650-C427-9A66F6A1352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00A4DC8-7B11-07EE-4890-8A2E0755930B}"/>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83229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A9D0A6-5FB5-3396-7840-86D5BB27878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79FFF8F-7EE7-0838-A544-A99C1D82DE20}"/>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4" name="Segnaposto piè di pagina 3">
            <a:extLst>
              <a:ext uri="{FF2B5EF4-FFF2-40B4-BE49-F238E27FC236}">
                <a16:creationId xmlns:a16="http://schemas.microsoft.com/office/drawing/2014/main" id="{D72D350D-16D2-D2E2-965C-8F50E764A17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728E9C2-6A22-5939-A276-4E900363BB9C}"/>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247059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706F25-F2A4-9D06-AC2C-EEF2F84147D5}"/>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3" name="Segnaposto piè di pagina 2">
            <a:extLst>
              <a:ext uri="{FF2B5EF4-FFF2-40B4-BE49-F238E27FC236}">
                <a16:creationId xmlns:a16="http://schemas.microsoft.com/office/drawing/2014/main" id="{3A430E7C-68DB-9A24-4B07-DA71BF387E8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45DB8F6-A782-C2AB-F307-68100029F2BD}"/>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184597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F0A858-7A21-2C59-1940-B40450AF1E8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06585E-A2E1-A34D-4154-D4B81D810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5850A45-6579-E603-8781-ECA5DEFB1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D5D8E06-FC7C-C66D-6135-1EC5F43A92F3}"/>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6" name="Segnaposto piè di pagina 5">
            <a:extLst>
              <a:ext uri="{FF2B5EF4-FFF2-40B4-BE49-F238E27FC236}">
                <a16:creationId xmlns:a16="http://schemas.microsoft.com/office/drawing/2014/main" id="{691CE3AB-5056-B8C7-E34B-6663BE4D9A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9999F9-CCC1-178F-9094-6510962CEEDD}"/>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105842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424378-679D-556E-7E8E-C95D3AD486E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B858EAA-8487-C9A0-D3FD-FFA03F30C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F3DFA80-3E35-9F9B-A2E8-0095BEF5F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168C6CA-031D-7E07-6B2C-5508028346E2}"/>
              </a:ext>
            </a:extLst>
          </p:cNvPr>
          <p:cNvSpPr>
            <a:spLocks noGrp="1"/>
          </p:cNvSpPr>
          <p:nvPr>
            <p:ph type="dt" sz="half" idx="10"/>
          </p:nvPr>
        </p:nvSpPr>
        <p:spPr/>
        <p:txBody>
          <a:bodyPr/>
          <a:lstStyle/>
          <a:p>
            <a:fld id="{0B4BBC59-0A11-42C6-94E7-192B3C2F2290}" type="datetimeFigureOut">
              <a:rPr lang="it-IT" smtClean="0"/>
              <a:t>17/01/2024</a:t>
            </a:fld>
            <a:endParaRPr lang="it-IT"/>
          </a:p>
        </p:txBody>
      </p:sp>
      <p:sp>
        <p:nvSpPr>
          <p:cNvPr id="6" name="Segnaposto piè di pagina 5">
            <a:extLst>
              <a:ext uri="{FF2B5EF4-FFF2-40B4-BE49-F238E27FC236}">
                <a16:creationId xmlns:a16="http://schemas.microsoft.com/office/drawing/2014/main" id="{EB61956F-D846-0C34-A956-EEB7580B8D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6299D59-76BD-050B-A5E4-5D9B70BB640E}"/>
              </a:ext>
            </a:extLst>
          </p:cNvPr>
          <p:cNvSpPr>
            <a:spLocks noGrp="1"/>
          </p:cNvSpPr>
          <p:nvPr>
            <p:ph type="sldNum" sz="quarter" idx="12"/>
          </p:nvPr>
        </p:nvSpPr>
        <p:spPr/>
        <p:txBody>
          <a:bodyPr/>
          <a:lstStyle/>
          <a:p>
            <a:fld id="{584BAC3C-A913-4831-A6D6-7610CA918A8C}" type="slidenum">
              <a:rPr lang="it-IT" smtClean="0"/>
              <a:t>‹N›</a:t>
            </a:fld>
            <a:endParaRPr lang="it-IT"/>
          </a:p>
        </p:txBody>
      </p:sp>
    </p:spTree>
    <p:extLst>
      <p:ext uri="{BB962C8B-B14F-4D97-AF65-F5344CB8AC3E}">
        <p14:creationId xmlns:p14="http://schemas.microsoft.com/office/powerpoint/2010/main" val="185750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1B755A8-6FBC-9D02-D174-B8E5D2E70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DB74B39-1F8C-4E63-1398-AD0898C0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E02FD9-1235-B389-D8C8-BDBE9675E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BBC59-0A11-42C6-94E7-192B3C2F2290}" type="datetimeFigureOut">
              <a:rPr lang="it-IT" smtClean="0"/>
              <a:t>17/01/2024</a:t>
            </a:fld>
            <a:endParaRPr lang="it-IT"/>
          </a:p>
        </p:txBody>
      </p:sp>
      <p:sp>
        <p:nvSpPr>
          <p:cNvPr id="5" name="Segnaposto piè di pagina 4">
            <a:extLst>
              <a:ext uri="{FF2B5EF4-FFF2-40B4-BE49-F238E27FC236}">
                <a16:creationId xmlns:a16="http://schemas.microsoft.com/office/drawing/2014/main" id="{F4AD1803-C4A1-2AA2-A39A-CFD5BC3B7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914DE6F-4BF5-5F48-780B-6A2230748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BAC3C-A913-4831-A6D6-7610CA918A8C}" type="slidenum">
              <a:rPr lang="it-IT" smtClean="0"/>
              <a:t>‹N›</a:t>
            </a:fld>
            <a:endParaRPr lang="it-IT"/>
          </a:p>
        </p:txBody>
      </p:sp>
    </p:spTree>
    <p:extLst>
      <p:ext uri="{BB962C8B-B14F-4D97-AF65-F5344CB8AC3E}">
        <p14:creationId xmlns:p14="http://schemas.microsoft.com/office/powerpoint/2010/main" val="362292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eviantart.com/think0/art/United-Nations-Flag-Grunge-189824564" TargetMode="External"/><Relationship Id="rId2" Type="http://schemas.openxmlformats.org/officeDocument/2006/relationships/image" Target="../media/image1.X0mgyERGjb"/><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dKhYBK1QA7Q?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puCj5Blij5k?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1oXxJGR3cd8?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Ts6kvdxEcD4?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e4HELJGRGYM?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K-v-Csj7fdA?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DA2DEE-B27E-DDE3-3C82-7D9BA0492751}"/>
              </a:ext>
            </a:extLst>
          </p:cNvPr>
          <p:cNvSpPr txBox="1"/>
          <p:nvPr/>
        </p:nvSpPr>
        <p:spPr>
          <a:xfrm>
            <a:off x="1" y="2551837"/>
            <a:ext cx="12191999" cy="1754326"/>
          </a:xfrm>
          <a:prstGeom prst="rect">
            <a:avLst/>
          </a:prstGeom>
          <a:noFill/>
        </p:spPr>
        <p:txBody>
          <a:bodyPr wrap="square" rtlCol="0">
            <a:spAutoFit/>
          </a:bodyPr>
          <a:lstStyle/>
          <a:p>
            <a:pPr algn="ctr"/>
            <a:r>
              <a:rPr lang="it-IT" sz="5400" b="1" dirty="0"/>
              <a:t>L’Organizzazione delle Nazioni Unite e l’Agenzia per i rifugiati (UNHCR)</a:t>
            </a:r>
          </a:p>
        </p:txBody>
      </p:sp>
    </p:spTree>
    <p:extLst>
      <p:ext uri="{BB962C8B-B14F-4D97-AF65-F5344CB8AC3E}">
        <p14:creationId xmlns:p14="http://schemas.microsoft.com/office/powerpoint/2010/main" val="2931153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EB30B460-B963-1E4A-1B7E-F2C17F44FAE1}"/>
              </a:ext>
            </a:extLst>
          </p:cNvPr>
          <p:cNvSpPr txBox="1"/>
          <p:nvPr/>
        </p:nvSpPr>
        <p:spPr>
          <a:xfrm>
            <a:off x="565608" y="952108"/>
            <a:ext cx="10887959" cy="4524315"/>
          </a:xfrm>
          <a:prstGeom prst="rect">
            <a:avLst/>
          </a:prstGeom>
          <a:noFill/>
        </p:spPr>
        <p:txBody>
          <a:bodyPr wrap="square" rtlCol="0">
            <a:spAutoFit/>
          </a:bodyPr>
          <a:lstStyle/>
          <a:p>
            <a:pPr marL="285750" indent="-285750">
              <a:buFont typeface="Arial" panose="020B0604020202020204" pitchFamily="34" charset="0"/>
              <a:buChar char="•"/>
            </a:pPr>
            <a:r>
              <a:rPr lang="it-IT" sz="2400" b="1" dirty="0"/>
              <a:t>Richiedenti asilo</a:t>
            </a:r>
            <a:r>
              <a:rPr lang="it-IT" sz="2400" dirty="0"/>
              <a:t>: </a:t>
            </a:r>
            <a:r>
              <a:rPr lang="it-IT" sz="2400" b="0" i="0" dirty="0">
                <a:solidFill>
                  <a:srgbClr val="222222"/>
                </a:solidFill>
                <a:effectLst/>
              </a:rPr>
              <a:t>persone che hanno lasciato il loro Paese d’origine, hanno inoltrato una richiesta d’</a:t>
            </a:r>
            <a:r>
              <a:rPr lang="it-IT" sz="2400" i="0" dirty="0">
                <a:solidFill>
                  <a:srgbClr val="222222"/>
                </a:solidFill>
                <a:effectLst/>
              </a:rPr>
              <a:t>asilo (cioè </a:t>
            </a:r>
            <a:r>
              <a:rPr lang="it-IT" sz="2400" dirty="0">
                <a:solidFill>
                  <a:srgbClr val="222222"/>
                </a:solidFill>
              </a:rPr>
              <a:t>una richiesta di</a:t>
            </a:r>
            <a:r>
              <a:rPr lang="it-IT" sz="2400" i="0" dirty="0">
                <a:solidFill>
                  <a:srgbClr val="222222"/>
                </a:solidFill>
                <a:effectLst/>
              </a:rPr>
              <a:t> protezione internazionale)</a:t>
            </a:r>
            <a:r>
              <a:rPr lang="it-IT" sz="2400" b="0" i="0" dirty="0">
                <a:solidFill>
                  <a:srgbClr val="222222"/>
                </a:solidFill>
                <a:effectLst/>
              </a:rPr>
              <a:t> in un’altra nazione e aspettano la risposta sul riconoscimento dello status di rifugiato da parte delle autorità del Paese che li ospita.</a:t>
            </a:r>
          </a:p>
          <a:p>
            <a:pPr marL="285750" indent="-285750">
              <a:buFont typeface="Arial" panose="020B0604020202020204" pitchFamily="34" charset="0"/>
              <a:buChar char="•"/>
            </a:pPr>
            <a:endParaRPr lang="it-IT" sz="2400" b="0" i="0" dirty="0">
              <a:solidFill>
                <a:srgbClr val="222222"/>
              </a:solidFill>
              <a:effectLst/>
            </a:endParaRPr>
          </a:p>
          <a:p>
            <a:pPr marL="285750" indent="-285750">
              <a:buFont typeface="Arial" panose="020B0604020202020204" pitchFamily="34" charset="0"/>
              <a:buChar char="•"/>
            </a:pPr>
            <a:r>
              <a:rPr lang="it-IT" sz="2400" b="1" dirty="0"/>
              <a:t>Rifugiati: </a:t>
            </a:r>
            <a:r>
              <a:rPr lang="it-IT" sz="2400" dirty="0"/>
              <a:t>persone </a:t>
            </a:r>
            <a:r>
              <a:rPr lang="it-IT" sz="2400" b="0" i="0" dirty="0">
                <a:solidFill>
                  <a:srgbClr val="000000"/>
                </a:solidFill>
                <a:effectLst/>
              </a:rPr>
              <a:t>che lasciano il proprio Paese, per il ragionevole timore di essere perseguitato per motivi di razza, religione, nazionalità e appartenenza politica e può chiedere asilo e trovare rifugio in uno Stato straniero. </a:t>
            </a:r>
          </a:p>
          <a:p>
            <a:pPr marL="285750" indent="-285750">
              <a:buFont typeface="Arial" panose="020B0604020202020204" pitchFamily="34" charset="0"/>
              <a:buChar char="•"/>
            </a:pPr>
            <a:endParaRPr lang="it-IT" sz="2400" b="0" i="0" dirty="0">
              <a:solidFill>
                <a:srgbClr val="000000"/>
              </a:solidFill>
              <a:effectLst/>
            </a:endParaRPr>
          </a:p>
          <a:p>
            <a:pPr marL="285750" indent="-285750">
              <a:buFont typeface="Arial" panose="020B0604020202020204" pitchFamily="34" charset="0"/>
              <a:buChar char="•"/>
            </a:pPr>
            <a:r>
              <a:rPr lang="it-IT" sz="2400" b="1" dirty="0"/>
              <a:t>Sfollati interni</a:t>
            </a:r>
            <a:r>
              <a:rPr lang="it-IT" sz="2400" dirty="0"/>
              <a:t>: c</a:t>
            </a:r>
            <a:r>
              <a:rPr lang="it-IT" sz="2400" b="0" i="0" dirty="0">
                <a:solidFill>
                  <a:srgbClr val="222222"/>
                </a:solidFill>
                <a:effectLst/>
              </a:rPr>
              <a:t>ome i rifugiati, gli </a:t>
            </a:r>
            <a:r>
              <a:rPr lang="it-IT" sz="2400" i="0" dirty="0">
                <a:solidFill>
                  <a:srgbClr val="222222"/>
                </a:solidFill>
                <a:effectLst/>
              </a:rPr>
              <a:t>sfollati </a:t>
            </a:r>
            <a:r>
              <a:rPr lang="it-IT" sz="2400" b="0" i="0" dirty="0">
                <a:solidFill>
                  <a:srgbClr val="222222"/>
                </a:solidFill>
                <a:effectLst/>
              </a:rPr>
              <a:t>interni sono civili costretti a fuggire da guerre o persecuzioni. A differenza dei rifugiati, però, non attraversano un confine internazionale riconosciuto. Restano quindi all’interno del Paese di origine. </a:t>
            </a:r>
            <a:endParaRPr lang="it-IT" sz="2400" dirty="0"/>
          </a:p>
        </p:txBody>
      </p:sp>
    </p:spTree>
    <p:extLst>
      <p:ext uri="{BB962C8B-B14F-4D97-AF65-F5344CB8AC3E}">
        <p14:creationId xmlns:p14="http://schemas.microsoft.com/office/powerpoint/2010/main" val="270001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i multimediali online 1" title="Da dove provengono i rifugiati?">
            <a:hlinkClick r:id="" action="ppaction://media"/>
            <a:extLst>
              <a:ext uri="{FF2B5EF4-FFF2-40B4-BE49-F238E27FC236}">
                <a16:creationId xmlns:a16="http://schemas.microsoft.com/office/drawing/2014/main" id="{7E07BAE8-B403-5765-5145-C03482519FAE}"/>
              </a:ext>
            </a:extLst>
          </p:cNvPr>
          <p:cNvPicPr>
            <a:picLocks noRot="1" noChangeAspect="1"/>
          </p:cNvPicPr>
          <p:nvPr>
            <a:videoFile r:link="rId1"/>
          </p:nvPr>
        </p:nvPicPr>
        <p:blipFill>
          <a:blip r:embed="rId3"/>
          <a:stretch>
            <a:fillRect/>
          </a:stretch>
        </p:blipFill>
        <p:spPr>
          <a:xfrm>
            <a:off x="1348033" y="713321"/>
            <a:ext cx="9876120" cy="5575645"/>
          </a:xfrm>
          <a:prstGeom prst="rect">
            <a:avLst/>
          </a:prstGeom>
        </p:spPr>
      </p:pic>
      <p:sp>
        <p:nvSpPr>
          <p:cNvPr id="3" name="CasellaDiTesto 2">
            <a:extLst>
              <a:ext uri="{FF2B5EF4-FFF2-40B4-BE49-F238E27FC236}">
                <a16:creationId xmlns:a16="http://schemas.microsoft.com/office/drawing/2014/main" id="{A2FFA6D8-30DC-8F32-15C1-EB60E5398049}"/>
              </a:ext>
            </a:extLst>
          </p:cNvPr>
          <p:cNvSpPr txBox="1"/>
          <p:nvPr/>
        </p:nvSpPr>
        <p:spPr>
          <a:xfrm>
            <a:off x="0" y="66990"/>
            <a:ext cx="12192000" cy="646331"/>
          </a:xfrm>
          <a:prstGeom prst="rect">
            <a:avLst/>
          </a:prstGeom>
          <a:noFill/>
        </p:spPr>
        <p:txBody>
          <a:bodyPr wrap="square" rtlCol="0">
            <a:spAutoFit/>
          </a:bodyPr>
          <a:lstStyle/>
          <a:p>
            <a:pPr algn="ctr"/>
            <a:r>
              <a:rPr lang="it-IT" sz="3600" b="1" dirty="0"/>
              <a:t>Da dove provengono i rifugiati?</a:t>
            </a:r>
          </a:p>
        </p:txBody>
      </p:sp>
      <p:sp>
        <p:nvSpPr>
          <p:cNvPr id="4" name="CasellaDiTesto 3">
            <a:extLst>
              <a:ext uri="{FF2B5EF4-FFF2-40B4-BE49-F238E27FC236}">
                <a16:creationId xmlns:a16="http://schemas.microsoft.com/office/drawing/2014/main" id="{100BFF56-E217-D4A7-3440-74E986A53C83}"/>
              </a:ext>
            </a:extLst>
          </p:cNvPr>
          <p:cNvSpPr txBox="1"/>
          <p:nvPr/>
        </p:nvSpPr>
        <p:spPr>
          <a:xfrm>
            <a:off x="414779" y="6421678"/>
            <a:ext cx="5147035" cy="369332"/>
          </a:xfrm>
          <a:prstGeom prst="rect">
            <a:avLst/>
          </a:prstGeom>
          <a:noFill/>
        </p:spPr>
        <p:txBody>
          <a:bodyPr wrap="square" rtlCol="0">
            <a:spAutoFit/>
          </a:bodyPr>
          <a:lstStyle/>
          <a:p>
            <a:r>
              <a:rPr lang="it-IT" dirty="0"/>
              <a:t>https://www.youtube.com/watch?v=dKhYBK1QA7Q</a:t>
            </a:r>
          </a:p>
        </p:txBody>
      </p:sp>
    </p:spTree>
    <p:extLst>
      <p:ext uri="{BB962C8B-B14F-4D97-AF65-F5344CB8AC3E}">
        <p14:creationId xmlns:p14="http://schemas.microsoft.com/office/powerpoint/2010/main" val="15473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i multimediali online 1" title="Dove vanno i rifugiati?">
            <a:hlinkClick r:id="" action="ppaction://media"/>
            <a:extLst>
              <a:ext uri="{FF2B5EF4-FFF2-40B4-BE49-F238E27FC236}">
                <a16:creationId xmlns:a16="http://schemas.microsoft.com/office/drawing/2014/main" id="{E3DDC392-B92A-C51E-6E61-CF10FE951C59}"/>
              </a:ext>
            </a:extLst>
          </p:cNvPr>
          <p:cNvPicPr>
            <a:picLocks noRot="1" noChangeAspect="1"/>
          </p:cNvPicPr>
          <p:nvPr>
            <a:videoFile r:link="rId1"/>
          </p:nvPr>
        </p:nvPicPr>
        <p:blipFill>
          <a:blip r:embed="rId3"/>
          <a:stretch>
            <a:fillRect/>
          </a:stretch>
        </p:blipFill>
        <p:spPr>
          <a:xfrm>
            <a:off x="1366887" y="632363"/>
            <a:ext cx="9907343" cy="5593273"/>
          </a:xfrm>
          <a:prstGeom prst="rect">
            <a:avLst/>
          </a:prstGeom>
        </p:spPr>
      </p:pic>
      <p:sp>
        <p:nvSpPr>
          <p:cNvPr id="3" name="CasellaDiTesto 2">
            <a:extLst>
              <a:ext uri="{FF2B5EF4-FFF2-40B4-BE49-F238E27FC236}">
                <a16:creationId xmlns:a16="http://schemas.microsoft.com/office/drawing/2014/main" id="{0D1668F9-A1BB-AD99-B2E6-ECBEF85F494F}"/>
              </a:ext>
            </a:extLst>
          </p:cNvPr>
          <p:cNvSpPr txBox="1"/>
          <p:nvPr/>
        </p:nvSpPr>
        <p:spPr>
          <a:xfrm>
            <a:off x="0" y="0"/>
            <a:ext cx="12192000" cy="646331"/>
          </a:xfrm>
          <a:prstGeom prst="rect">
            <a:avLst/>
          </a:prstGeom>
          <a:noFill/>
        </p:spPr>
        <p:txBody>
          <a:bodyPr wrap="square" rtlCol="0">
            <a:spAutoFit/>
          </a:bodyPr>
          <a:lstStyle/>
          <a:p>
            <a:pPr algn="ctr"/>
            <a:r>
              <a:rPr lang="it-IT" sz="3600" b="1" dirty="0"/>
              <a:t>Dove vanno i rifugiati?</a:t>
            </a:r>
          </a:p>
        </p:txBody>
      </p:sp>
      <p:sp>
        <p:nvSpPr>
          <p:cNvPr id="4" name="CasellaDiTesto 3">
            <a:extLst>
              <a:ext uri="{FF2B5EF4-FFF2-40B4-BE49-F238E27FC236}">
                <a16:creationId xmlns:a16="http://schemas.microsoft.com/office/drawing/2014/main" id="{5131BB25-DAB0-9889-22D4-DB8EA4AB8901}"/>
              </a:ext>
            </a:extLst>
          </p:cNvPr>
          <p:cNvSpPr txBox="1"/>
          <p:nvPr/>
        </p:nvSpPr>
        <p:spPr>
          <a:xfrm>
            <a:off x="301658" y="6391373"/>
            <a:ext cx="5269583" cy="372358"/>
          </a:xfrm>
          <a:prstGeom prst="rect">
            <a:avLst/>
          </a:prstGeom>
          <a:noFill/>
        </p:spPr>
        <p:txBody>
          <a:bodyPr wrap="square" rtlCol="0">
            <a:spAutoFit/>
          </a:bodyPr>
          <a:lstStyle/>
          <a:p>
            <a:r>
              <a:rPr lang="it-IT"/>
              <a:t>https://www.youtube.com/watch?v=puCj5Blij5k</a:t>
            </a:r>
            <a:endParaRPr lang="it-IT" dirty="0"/>
          </a:p>
        </p:txBody>
      </p:sp>
    </p:spTree>
    <p:extLst>
      <p:ext uri="{BB962C8B-B14F-4D97-AF65-F5344CB8AC3E}">
        <p14:creationId xmlns:p14="http://schemas.microsoft.com/office/powerpoint/2010/main" val="12506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75E5C26-83C1-624F-3C65-DFFA1D22CB18}"/>
              </a:ext>
            </a:extLst>
          </p:cNvPr>
          <p:cNvSpPr txBox="1"/>
          <p:nvPr/>
        </p:nvSpPr>
        <p:spPr>
          <a:xfrm>
            <a:off x="0" y="0"/>
            <a:ext cx="12192000" cy="646331"/>
          </a:xfrm>
          <a:prstGeom prst="rect">
            <a:avLst/>
          </a:prstGeom>
          <a:noFill/>
        </p:spPr>
        <p:txBody>
          <a:bodyPr wrap="square" rtlCol="0">
            <a:spAutoFit/>
          </a:bodyPr>
          <a:lstStyle/>
          <a:p>
            <a:pPr algn="ctr"/>
            <a:r>
              <a:rPr lang="it-IT" sz="3600" b="1" dirty="0"/>
              <a:t>Quali sono i diritti dei rifugiati?</a:t>
            </a:r>
          </a:p>
        </p:txBody>
      </p:sp>
      <p:pic>
        <p:nvPicPr>
          <p:cNvPr id="3" name="Elementi multimediali online 2" title="Diritti dei rifugiati">
            <a:hlinkClick r:id="" action="ppaction://media"/>
            <a:extLst>
              <a:ext uri="{FF2B5EF4-FFF2-40B4-BE49-F238E27FC236}">
                <a16:creationId xmlns:a16="http://schemas.microsoft.com/office/drawing/2014/main" id="{0496B15D-A207-0CBC-DD6E-8A292C24ACFF}"/>
              </a:ext>
            </a:extLst>
          </p:cNvPr>
          <p:cNvPicPr>
            <a:picLocks noRot="1" noChangeAspect="1"/>
          </p:cNvPicPr>
          <p:nvPr>
            <a:videoFile r:link="rId1"/>
          </p:nvPr>
        </p:nvPicPr>
        <p:blipFill>
          <a:blip r:embed="rId3"/>
          <a:stretch>
            <a:fillRect/>
          </a:stretch>
        </p:blipFill>
        <p:spPr>
          <a:xfrm>
            <a:off x="1159497" y="539165"/>
            <a:ext cx="10055257" cy="5676778"/>
          </a:xfrm>
          <a:prstGeom prst="rect">
            <a:avLst/>
          </a:prstGeom>
        </p:spPr>
      </p:pic>
      <p:sp>
        <p:nvSpPr>
          <p:cNvPr id="4" name="CasellaDiTesto 3">
            <a:extLst>
              <a:ext uri="{FF2B5EF4-FFF2-40B4-BE49-F238E27FC236}">
                <a16:creationId xmlns:a16="http://schemas.microsoft.com/office/drawing/2014/main" id="{E2B84123-DC1D-E363-BA64-D552DAE015D0}"/>
              </a:ext>
            </a:extLst>
          </p:cNvPr>
          <p:cNvSpPr txBox="1"/>
          <p:nvPr/>
        </p:nvSpPr>
        <p:spPr>
          <a:xfrm>
            <a:off x="263950" y="6318835"/>
            <a:ext cx="5015059" cy="369332"/>
          </a:xfrm>
          <a:prstGeom prst="rect">
            <a:avLst/>
          </a:prstGeom>
          <a:noFill/>
        </p:spPr>
        <p:txBody>
          <a:bodyPr wrap="square" rtlCol="0">
            <a:spAutoFit/>
          </a:bodyPr>
          <a:lstStyle/>
          <a:p>
            <a:r>
              <a:rPr lang="it-IT" dirty="0"/>
              <a:t>https://www.youtube.com/watch?v=1oXxJGR3cd8</a:t>
            </a:r>
          </a:p>
        </p:txBody>
      </p:sp>
    </p:spTree>
    <p:extLst>
      <p:ext uri="{BB962C8B-B14F-4D97-AF65-F5344CB8AC3E}">
        <p14:creationId xmlns:p14="http://schemas.microsoft.com/office/powerpoint/2010/main" val="243686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i multimediali online 1" title="Chi aiuta i rifugiati?">
            <a:hlinkClick r:id="" action="ppaction://media"/>
            <a:extLst>
              <a:ext uri="{FF2B5EF4-FFF2-40B4-BE49-F238E27FC236}">
                <a16:creationId xmlns:a16="http://schemas.microsoft.com/office/drawing/2014/main" id="{DA0B6249-67C5-8310-66F0-11241DEFB363}"/>
              </a:ext>
            </a:extLst>
          </p:cNvPr>
          <p:cNvPicPr>
            <a:picLocks noRot="1" noChangeAspect="1"/>
          </p:cNvPicPr>
          <p:nvPr>
            <a:videoFile r:link="rId1"/>
          </p:nvPr>
        </p:nvPicPr>
        <p:blipFill>
          <a:blip r:embed="rId3"/>
          <a:stretch>
            <a:fillRect/>
          </a:stretch>
        </p:blipFill>
        <p:spPr>
          <a:xfrm>
            <a:off x="1131216" y="565363"/>
            <a:ext cx="10037132" cy="5666546"/>
          </a:xfrm>
          <a:prstGeom prst="rect">
            <a:avLst/>
          </a:prstGeom>
        </p:spPr>
      </p:pic>
      <p:sp>
        <p:nvSpPr>
          <p:cNvPr id="3" name="CasellaDiTesto 2">
            <a:extLst>
              <a:ext uri="{FF2B5EF4-FFF2-40B4-BE49-F238E27FC236}">
                <a16:creationId xmlns:a16="http://schemas.microsoft.com/office/drawing/2014/main" id="{1E9D84E1-3D7B-6C00-C8E2-D8D768CE9328}"/>
              </a:ext>
            </a:extLst>
          </p:cNvPr>
          <p:cNvSpPr txBox="1"/>
          <p:nvPr/>
        </p:nvSpPr>
        <p:spPr>
          <a:xfrm>
            <a:off x="0" y="0"/>
            <a:ext cx="12192000" cy="646331"/>
          </a:xfrm>
          <a:prstGeom prst="rect">
            <a:avLst/>
          </a:prstGeom>
          <a:noFill/>
        </p:spPr>
        <p:txBody>
          <a:bodyPr wrap="square" rtlCol="0">
            <a:spAutoFit/>
          </a:bodyPr>
          <a:lstStyle/>
          <a:p>
            <a:pPr algn="ctr"/>
            <a:r>
              <a:rPr lang="it-IT" sz="3600" b="1" dirty="0"/>
              <a:t>Chi aiuta i rifugiati? </a:t>
            </a:r>
            <a:endParaRPr lang="it-IT" sz="3600" b="1" dirty="0">
              <a:highlight>
                <a:srgbClr val="FFFF00"/>
              </a:highlight>
            </a:endParaRPr>
          </a:p>
        </p:txBody>
      </p:sp>
      <p:sp>
        <p:nvSpPr>
          <p:cNvPr id="4" name="CasellaDiTesto 3">
            <a:extLst>
              <a:ext uri="{FF2B5EF4-FFF2-40B4-BE49-F238E27FC236}">
                <a16:creationId xmlns:a16="http://schemas.microsoft.com/office/drawing/2014/main" id="{82D453A9-6F1D-5B65-2C8C-28C670C5AF12}"/>
              </a:ext>
            </a:extLst>
          </p:cNvPr>
          <p:cNvSpPr txBox="1"/>
          <p:nvPr/>
        </p:nvSpPr>
        <p:spPr>
          <a:xfrm>
            <a:off x="395926" y="6292637"/>
            <a:ext cx="4854804" cy="369332"/>
          </a:xfrm>
          <a:prstGeom prst="rect">
            <a:avLst/>
          </a:prstGeom>
          <a:noFill/>
        </p:spPr>
        <p:txBody>
          <a:bodyPr wrap="square" rtlCol="0">
            <a:spAutoFit/>
          </a:bodyPr>
          <a:lstStyle/>
          <a:p>
            <a:r>
              <a:rPr lang="it-IT" dirty="0"/>
              <a:t>https://www.youtube.com/watch?v=Ts6kvdxEcD4</a:t>
            </a:r>
          </a:p>
        </p:txBody>
      </p:sp>
    </p:spTree>
    <p:extLst>
      <p:ext uri="{BB962C8B-B14F-4D97-AF65-F5344CB8AC3E}">
        <p14:creationId xmlns:p14="http://schemas.microsoft.com/office/powerpoint/2010/main" val="72617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i multimediali online 1" title="La storia di Hassan e Youssof">
            <a:hlinkClick r:id="" action="ppaction://media"/>
            <a:extLst>
              <a:ext uri="{FF2B5EF4-FFF2-40B4-BE49-F238E27FC236}">
                <a16:creationId xmlns:a16="http://schemas.microsoft.com/office/drawing/2014/main" id="{0C2A3943-A7EA-AEDF-446F-A0E2C4ADB141}"/>
              </a:ext>
            </a:extLst>
          </p:cNvPr>
          <p:cNvPicPr>
            <a:picLocks noRot="1" noChangeAspect="1"/>
          </p:cNvPicPr>
          <p:nvPr>
            <a:videoFile r:link="rId1"/>
          </p:nvPr>
        </p:nvPicPr>
        <p:blipFill>
          <a:blip r:embed="rId3"/>
          <a:stretch>
            <a:fillRect/>
          </a:stretch>
        </p:blipFill>
        <p:spPr>
          <a:xfrm>
            <a:off x="1439159" y="910282"/>
            <a:ext cx="9923346" cy="5602307"/>
          </a:xfrm>
          <a:prstGeom prst="rect">
            <a:avLst/>
          </a:prstGeom>
        </p:spPr>
      </p:pic>
      <p:sp>
        <p:nvSpPr>
          <p:cNvPr id="3" name="CasellaDiTesto 2">
            <a:extLst>
              <a:ext uri="{FF2B5EF4-FFF2-40B4-BE49-F238E27FC236}">
                <a16:creationId xmlns:a16="http://schemas.microsoft.com/office/drawing/2014/main" id="{E6ABFA31-25D4-6A43-2743-E4B8C110231D}"/>
              </a:ext>
            </a:extLst>
          </p:cNvPr>
          <p:cNvSpPr txBox="1"/>
          <p:nvPr/>
        </p:nvSpPr>
        <p:spPr>
          <a:xfrm>
            <a:off x="0" y="263951"/>
            <a:ext cx="12192000" cy="646331"/>
          </a:xfrm>
          <a:prstGeom prst="rect">
            <a:avLst/>
          </a:prstGeom>
          <a:noFill/>
        </p:spPr>
        <p:txBody>
          <a:bodyPr wrap="square" rtlCol="0">
            <a:spAutoFit/>
          </a:bodyPr>
          <a:lstStyle/>
          <a:p>
            <a:pPr algn="ctr"/>
            <a:r>
              <a:rPr lang="it-IT" sz="3600" b="1" dirty="0"/>
              <a:t>La storia di Hassan e </a:t>
            </a:r>
            <a:r>
              <a:rPr lang="it-IT" sz="3600" b="1" dirty="0" err="1"/>
              <a:t>Youssof</a:t>
            </a:r>
            <a:r>
              <a:rPr lang="it-IT" sz="3600" b="1" dirty="0"/>
              <a:t> </a:t>
            </a:r>
            <a:endParaRPr lang="it-IT" sz="3600" b="1" dirty="0">
              <a:highlight>
                <a:srgbClr val="FFFF00"/>
              </a:highlight>
            </a:endParaRPr>
          </a:p>
        </p:txBody>
      </p:sp>
    </p:spTree>
    <p:extLst>
      <p:ext uri="{BB962C8B-B14F-4D97-AF65-F5344CB8AC3E}">
        <p14:creationId xmlns:p14="http://schemas.microsoft.com/office/powerpoint/2010/main" val="30808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E9D1D-DF45-6AC3-05BA-71382CB63404}"/>
              </a:ext>
            </a:extLst>
          </p:cNvPr>
          <p:cNvSpPr>
            <a:spLocks noGrp="1"/>
          </p:cNvSpPr>
          <p:nvPr>
            <p:ph type="title"/>
          </p:nvPr>
        </p:nvSpPr>
        <p:spPr>
          <a:xfrm>
            <a:off x="0" y="178510"/>
            <a:ext cx="12192000" cy="773597"/>
          </a:xfrm>
        </p:spPr>
        <p:txBody>
          <a:bodyPr>
            <a:normAutofit/>
          </a:bodyPr>
          <a:lstStyle/>
          <a:p>
            <a:pPr algn="ctr"/>
            <a:r>
              <a:rPr lang="it-IT" sz="3600" b="1" dirty="0">
                <a:latin typeface="+mn-lt"/>
              </a:rPr>
              <a:t>L’Organizzazione delle Nazioni Unite (ONU)</a:t>
            </a:r>
          </a:p>
        </p:txBody>
      </p:sp>
      <p:pic>
        <p:nvPicPr>
          <p:cNvPr id="1026" name="Picture 2" descr="Fluidtravel | Una giornata al Palazzo di Vetro">
            <a:extLst>
              <a:ext uri="{FF2B5EF4-FFF2-40B4-BE49-F238E27FC236}">
                <a16:creationId xmlns:a16="http://schemas.microsoft.com/office/drawing/2014/main" id="{A8C84C4A-5E59-E15A-C58B-0B5D98402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605" y="3421703"/>
            <a:ext cx="5009970" cy="33384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C52128D-FF41-B186-600E-B22CAEAE5043}"/>
              </a:ext>
            </a:extLst>
          </p:cNvPr>
          <p:cNvSpPr txBox="1"/>
          <p:nvPr/>
        </p:nvSpPr>
        <p:spPr>
          <a:xfrm>
            <a:off x="311085" y="1036948"/>
            <a:ext cx="11170762" cy="3046988"/>
          </a:xfrm>
          <a:prstGeom prst="rect">
            <a:avLst/>
          </a:prstGeom>
          <a:noFill/>
        </p:spPr>
        <p:txBody>
          <a:bodyPr wrap="square" rtlCol="0">
            <a:spAutoFit/>
          </a:bodyPr>
          <a:lstStyle/>
          <a:p>
            <a:pPr marL="285750" indent="-285750">
              <a:buFont typeface="Arial" panose="020B0604020202020204" pitchFamily="34" charset="0"/>
              <a:buChar char="•"/>
            </a:pPr>
            <a:r>
              <a:rPr lang="it-IT" sz="2400" dirty="0"/>
              <a:t>Organismo internazionale istituito da 51 Paesi il </a:t>
            </a:r>
            <a:r>
              <a:rPr lang="it-IT" sz="2400" b="1" dirty="0"/>
              <a:t>24 ottobre 1945.</a:t>
            </a:r>
          </a:p>
          <a:p>
            <a:endParaRPr lang="it-IT" sz="2400" b="1" dirty="0"/>
          </a:p>
          <a:p>
            <a:pPr marL="285750" indent="-285750">
              <a:buFont typeface="Arial" panose="020B0604020202020204" pitchFamily="34" charset="0"/>
              <a:buChar char="•"/>
            </a:pPr>
            <a:r>
              <a:rPr lang="it-IT" sz="2400" dirty="0"/>
              <a:t>Istituito per favorire la </a:t>
            </a:r>
            <a:r>
              <a:rPr lang="it-IT" sz="2400" b="1" dirty="0"/>
              <a:t>pace </a:t>
            </a:r>
            <a:r>
              <a:rPr lang="it-IT" sz="2400" dirty="0"/>
              <a:t>tra gli Stati, promuovere lo </a:t>
            </a:r>
            <a:r>
              <a:rPr lang="it-IT" sz="2400" b="1" dirty="0"/>
              <a:t>sviluppo economico e sociale </a:t>
            </a:r>
            <a:r>
              <a:rPr lang="it-IT" sz="2400" dirty="0"/>
              <a:t>dei popoli, tutelare i </a:t>
            </a:r>
            <a:r>
              <a:rPr lang="it-IT" sz="2400" b="1" dirty="0"/>
              <a:t>diritti </a:t>
            </a:r>
            <a:r>
              <a:rPr lang="it-IT" sz="2400" dirty="0"/>
              <a:t>e le </a:t>
            </a:r>
            <a:r>
              <a:rPr lang="it-IT" sz="2400" b="1" dirty="0"/>
              <a:t>libertà fondamentali </a:t>
            </a:r>
            <a:r>
              <a:rPr lang="it-IT" sz="2400" dirty="0"/>
              <a:t>degli individui. </a:t>
            </a:r>
            <a:endParaRPr lang="it-IT" sz="2400" dirty="0">
              <a:highlight>
                <a:srgbClr val="FFFF00"/>
              </a:highlight>
            </a:endParaRP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Attualmente ne fanno parte </a:t>
            </a:r>
            <a:r>
              <a:rPr lang="it-IT" sz="2400" b="1" dirty="0"/>
              <a:t>193 Stati </a:t>
            </a:r>
            <a:r>
              <a:rPr lang="it-IT" sz="2400" dirty="0"/>
              <a:t>e ha la sua sede principale a </a:t>
            </a:r>
            <a:r>
              <a:rPr lang="it-IT" sz="2400" b="1" dirty="0"/>
              <a:t>New York </a:t>
            </a:r>
            <a:r>
              <a:rPr lang="it-IT" sz="2400" dirty="0"/>
              <a:t>(il Palazzo di vetro). Altre sedi sono a Ginevra, Vienna e</a:t>
            </a:r>
          </a:p>
          <a:p>
            <a:r>
              <a:rPr lang="it-IT" sz="2400" dirty="0"/>
              <a:t>    Nairobi (Kenya).</a:t>
            </a:r>
          </a:p>
        </p:txBody>
      </p:sp>
    </p:spTree>
    <p:extLst>
      <p:ext uri="{BB962C8B-B14F-4D97-AF65-F5344CB8AC3E}">
        <p14:creationId xmlns:p14="http://schemas.microsoft.com/office/powerpoint/2010/main" val="146680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4A7AC07-56B5-5FB4-1883-19D3CBE7B849}"/>
              </a:ext>
            </a:extLst>
          </p:cNvPr>
          <p:cNvSpPr txBox="1"/>
          <p:nvPr/>
        </p:nvSpPr>
        <p:spPr>
          <a:xfrm>
            <a:off x="1" y="527901"/>
            <a:ext cx="12192000" cy="646331"/>
          </a:xfrm>
          <a:prstGeom prst="rect">
            <a:avLst/>
          </a:prstGeom>
          <a:noFill/>
        </p:spPr>
        <p:txBody>
          <a:bodyPr wrap="square" rtlCol="0">
            <a:spAutoFit/>
          </a:bodyPr>
          <a:lstStyle/>
          <a:p>
            <a:pPr algn="ctr"/>
            <a:r>
              <a:rPr lang="it-IT" sz="3600" b="1" dirty="0"/>
              <a:t>Gli organi delle Nazioni Unite</a:t>
            </a:r>
          </a:p>
        </p:txBody>
      </p:sp>
      <p:sp>
        <p:nvSpPr>
          <p:cNvPr id="3" name="CasellaDiTesto 2">
            <a:extLst>
              <a:ext uri="{FF2B5EF4-FFF2-40B4-BE49-F238E27FC236}">
                <a16:creationId xmlns:a16="http://schemas.microsoft.com/office/drawing/2014/main" id="{06CEEA68-02F9-EFF8-9FF7-8F9D10DAD992}"/>
              </a:ext>
            </a:extLst>
          </p:cNvPr>
          <p:cNvSpPr txBox="1"/>
          <p:nvPr/>
        </p:nvSpPr>
        <p:spPr>
          <a:xfrm>
            <a:off x="235671" y="1630837"/>
            <a:ext cx="11095348" cy="3416320"/>
          </a:xfrm>
          <a:prstGeom prst="rect">
            <a:avLst/>
          </a:prstGeom>
          <a:noFill/>
        </p:spPr>
        <p:txBody>
          <a:bodyPr wrap="square" rtlCol="0">
            <a:spAutoFit/>
          </a:bodyPr>
          <a:lstStyle/>
          <a:p>
            <a:pPr marL="285750" indent="-285750">
              <a:buFont typeface="Arial" panose="020B0604020202020204" pitchFamily="34" charset="0"/>
              <a:buChar char="•"/>
            </a:pPr>
            <a:r>
              <a:rPr lang="it-IT" sz="2400" b="1" dirty="0"/>
              <a:t>Assemblea generale</a:t>
            </a:r>
            <a:r>
              <a:rPr lang="it-IT" sz="2400" dirty="0"/>
              <a:t>: i rappresentanti degli Stati membri si riuniscono per prendere le decisioni più importanti</a:t>
            </a:r>
          </a:p>
          <a:p>
            <a:endParaRPr lang="it-IT" sz="2400" dirty="0"/>
          </a:p>
          <a:p>
            <a:pPr marL="285750" indent="-285750">
              <a:buFont typeface="Arial" panose="020B0604020202020204" pitchFamily="34" charset="0"/>
              <a:buChar char="•"/>
            </a:pPr>
            <a:r>
              <a:rPr lang="it-IT" sz="2400" b="1" dirty="0"/>
              <a:t>Segretario generale</a:t>
            </a:r>
            <a:r>
              <a:rPr lang="it-IT" sz="2400" dirty="0"/>
              <a:t>: rappresenta l’ONU e i suoi principi nel mondo </a:t>
            </a:r>
          </a:p>
          <a:p>
            <a:endParaRPr lang="it-IT" sz="2400" dirty="0"/>
          </a:p>
          <a:p>
            <a:pPr marL="285750" indent="-285750">
              <a:buFont typeface="Arial" panose="020B0604020202020204" pitchFamily="34" charset="0"/>
              <a:buChar char="•"/>
            </a:pPr>
            <a:r>
              <a:rPr lang="it-IT" sz="2400" b="1" dirty="0"/>
              <a:t>Corte internazionale di giustizia</a:t>
            </a:r>
            <a:r>
              <a:rPr lang="it-IT" sz="2400" dirty="0"/>
              <a:t>: risolve le controversie tra gli Stati membri</a:t>
            </a:r>
          </a:p>
          <a:p>
            <a:endParaRPr lang="it-IT" sz="2400" dirty="0"/>
          </a:p>
          <a:p>
            <a:pPr marL="285750" indent="-285750">
              <a:buFont typeface="Arial" panose="020B0604020202020204" pitchFamily="34" charset="0"/>
              <a:buChar char="•"/>
            </a:pPr>
            <a:r>
              <a:rPr lang="it-IT" sz="2400" b="1" dirty="0"/>
              <a:t>Consiglio di sicurezza</a:t>
            </a:r>
            <a:r>
              <a:rPr lang="it-IT" sz="2400" dirty="0"/>
              <a:t>: ha il compito di difendere la pace e affrontare le crisi internazionali</a:t>
            </a:r>
          </a:p>
        </p:txBody>
      </p:sp>
    </p:spTree>
    <p:extLst>
      <p:ext uri="{BB962C8B-B14F-4D97-AF65-F5344CB8AC3E}">
        <p14:creationId xmlns:p14="http://schemas.microsoft.com/office/powerpoint/2010/main" val="287078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179258C-4A34-BC81-C626-6970F6F17E2D}"/>
              </a:ext>
            </a:extLst>
          </p:cNvPr>
          <p:cNvSpPr txBox="1"/>
          <p:nvPr/>
        </p:nvSpPr>
        <p:spPr>
          <a:xfrm>
            <a:off x="51737" y="287473"/>
            <a:ext cx="7550939" cy="3323987"/>
          </a:xfrm>
          <a:prstGeom prst="rect">
            <a:avLst/>
          </a:prstGeom>
          <a:noFill/>
        </p:spPr>
        <p:txBody>
          <a:bodyPr wrap="square" rtlCol="0">
            <a:spAutoFit/>
          </a:bodyPr>
          <a:lstStyle/>
          <a:p>
            <a:r>
              <a:rPr lang="it-IT" sz="2400" dirty="0"/>
              <a:t>L’organo più influente è il </a:t>
            </a:r>
            <a:r>
              <a:rPr lang="it-IT" sz="2400" b="1" dirty="0"/>
              <a:t>Consiglio di Sicurezza</a:t>
            </a:r>
            <a:r>
              <a:rPr lang="it-IT" sz="2400" dirty="0"/>
              <a:t>:</a:t>
            </a:r>
          </a:p>
          <a:p>
            <a:endParaRPr lang="it-IT" sz="2400" dirty="0"/>
          </a:p>
          <a:p>
            <a:pPr marL="342900" indent="-342900">
              <a:buFont typeface="Arial" panose="020B0604020202020204" pitchFamily="34" charset="0"/>
              <a:buChar char="•"/>
            </a:pPr>
            <a:r>
              <a:rPr lang="it-IT" sz="2400" dirty="0"/>
              <a:t>composto da </a:t>
            </a:r>
            <a:r>
              <a:rPr lang="it-IT" sz="2400" b="1" dirty="0"/>
              <a:t>5 membri permanenti </a:t>
            </a:r>
            <a:r>
              <a:rPr lang="it-IT" sz="2400" dirty="0"/>
              <a:t>(</a:t>
            </a:r>
            <a:r>
              <a:rPr lang="it-IT" sz="2400" b="1" dirty="0"/>
              <a:t>Stati Uniti, Russia, </a:t>
            </a:r>
          </a:p>
          <a:p>
            <a:r>
              <a:rPr lang="it-IT" sz="2400" b="1" dirty="0"/>
              <a:t>     Francia, Regno Unito e Cina</a:t>
            </a:r>
            <a:r>
              <a:rPr lang="it-IT" sz="2400" dirty="0"/>
              <a:t>) e dai rappresentanti di altri </a:t>
            </a:r>
          </a:p>
          <a:p>
            <a:r>
              <a:rPr lang="it-IT" sz="2400" b="1" dirty="0"/>
              <a:t>     10 Stati </a:t>
            </a:r>
            <a:r>
              <a:rPr lang="it-IT" sz="2400" dirty="0"/>
              <a:t>scelti a rotazione</a:t>
            </a:r>
          </a:p>
          <a:p>
            <a:endParaRPr lang="it-IT" sz="2400" dirty="0"/>
          </a:p>
          <a:p>
            <a:pPr marL="342900" indent="-342900">
              <a:buFont typeface="Arial" panose="020B0604020202020204" pitchFamily="34" charset="0"/>
              <a:buChar char="•"/>
            </a:pPr>
            <a:r>
              <a:rPr lang="it-IT" sz="2400" dirty="0"/>
              <a:t>i membri permanenti hanno </a:t>
            </a:r>
            <a:r>
              <a:rPr lang="it-IT" sz="2400" b="1" dirty="0"/>
              <a:t>diritto di veto</a:t>
            </a:r>
            <a:r>
              <a:rPr lang="it-IT" sz="2400" dirty="0"/>
              <a:t>, cioè possono opporsi alle decisioni del Consiglio</a:t>
            </a:r>
          </a:p>
          <a:p>
            <a:endParaRPr lang="it-IT" dirty="0"/>
          </a:p>
        </p:txBody>
      </p:sp>
      <p:pic>
        <p:nvPicPr>
          <p:cNvPr id="2050" name="Picture 2" descr="undefined">
            <a:extLst>
              <a:ext uri="{FF2B5EF4-FFF2-40B4-BE49-F238E27FC236}">
                <a16:creationId xmlns:a16="http://schemas.microsoft.com/office/drawing/2014/main" id="{A5F73D7A-4BF7-23A7-04E4-0F3C78116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676" y="287473"/>
            <a:ext cx="4410283" cy="29388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2C5A5F4-8D5F-6794-93F1-5F8510CE06E3}"/>
              </a:ext>
            </a:extLst>
          </p:cNvPr>
          <p:cNvSpPr txBox="1"/>
          <p:nvPr/>
        </p:nvSpPr>
        <p:spPr>
          <a:xfrm>
            <a:off x="51737" y="3573207"/>
            <a:ext cx="7550939" cy="2308324"/>
          </a:xfrm>
          <a:prstGeom prst="rect">
            <a:avLst/>
          </a:prstGeom>
          <a:noFill/>
        </p:spPr>
        <p:txBody>
          <a:bodyPr wrap="square" rtlCol="0">
            <a:spAutoFit/>
          </a:bodyPr>
          <a:lstStyle/>
          <a:p>
            <a:pPr marL="342900" indent="-342900">
              <a:buFont typeface="Arial" panose="020B0604020202020204" pitchFamily="34" charset="0"/>
              <a:buChar char="•"/>
            </a:pPr>
            <a:r>
              <a:rPr lang="it-IT" sz="2400" dirty="0"/>
              <a:t>le sue decisioni (dette </a:t>
            </a:r>
            <a:r>
              <a:rPr lang="it-IT" sz="2400" b="1" dirty="0"/>
              <a:t>risoluzioni</a:t>
            </a:r>
            <a:r>
              <a:rPr lang="it-IT" sz="2400" dirty="0"/>
              <a:t>) sono </a:t>
            </a:r>
            <a:r>
              <a:rPr lang="it-IT" sz="2400" b="1" dirty="0"/>
              <a:t>vincolanti </a:t>
            </a:r>
            <a:r>
              <a:rPr lang="it-IT" sz="2400" dirty="0"/>
              <a:t>per </a:t>
            </a:r>
          </a:p>
          <a:p>
            <a:r>
              <a:rPr lang="it-IT" sz="2400" dirty="0"/>
              <a:t>     tutti gli Stati </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Se gli Stati non rispettano le decisioni prese può imporre </a:t>
            </a:r>
          </a:p>
          <a:p>
            <a:r>
              <a:rPr lang="it-IT" sz="2400" b="1" dirty="0"/>
              <a:t>     sanzioni di tipo economico </a:t>
            </a:r>
            <a:r>
              <a:rPr lang="it-IT" sz="2400" dirty="0"/>
              <a:t>(per esempio l’</a:t>
            </a:r>
            <a:r>
              <a:rPr lang="it-IT" sz="2400" b="1" dirty="0"/>
              <a:t>embargo</a:t>
            </a:r>
            <a:r>
              <a:rPr lang="it-IT" sz="2400" dirty="0"/>
              <a:t>) o </a:t>
            </a:r>
          </a:p>
          <a:p>
            <a:r>
              <a:rPr lang="it-IT" sz="2400" dirty="0"/>
              <a:t>     </a:t>
            </a:r>
            <a:r>
              <a:rPr lang="it-IT" sz="2400" b="1" dirty="0"/>
              <a:t>di tipo militare </a:t>
            </a:r>
            <a:r>
              <a:rPr lang="it-IT" sz="2400" dirty="0"/>
              <a:t>(ad esempio l’</a:t>
            </a:r>
            <a:r>
              <a:rPr lang="it-IT" sz="2400" b="1" dirty="0"/>
              <a:t>invio dei caschi blu</a:t>
            </a:r>
            <a:r>
              <a:rPr lang="it-IT" sz="2400" dirty="0"/>
              <a:t>)</a:t>
            </a:r>
          </a:p>
        </p:txBody>
      </p:sp>
      <p:pic>
        <p:nvPicPr>
          <p:cNvPr id="2052" name="Picture 4" descr="Archivio | Centro Africa, in settembre 12 000 caschi blu - Archivio">
            <a:extLst>
              <a:ext uri="{FF2B5EF4-FFF2-40B4-BE49-F238E27FC236}">
                <a16:creationId xmlns:a16="http://schemas.microsoft.com/office/drawing/2014/main" id="{E356BBF2-27B1-905E-CCFF-5250BB0AC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392" y="3790024"/>
            <a:ext cx="4514850" cy="2914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6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157E520-36D1-6CFB-6C2C-DE3D1B64DA45}"/>
              </a:ext>
            </a:extLst>
          </p:cNvPr>
          <p:cNvSpPr txBox="1"/>
          <p:nvPr/>
        </p:nvSpPr>
        <p:spPr>
          <a:xfrm>
            <a:off x="0" y="122549"/>
            <a:ext cx="12192000" cy="646331"/>
          </a:xfrm>
          <a:prstGeom prst="rect">
            <a:avLst/>
          </a:prstGeom>
          <a:noFill/>
        </p:spPr>
        <p:txBody>
          <a:bodyPr wrap="square" rtlCol="0">
            <a:spAutoFit/>
          </a:bodyPr>
          <a:lstStyle/>
          <a:p>
            <a:pPr algn="ctr"/>
            <a:r>
              <a:rPr lang="it-IT" sz="3600" b="1" dirty="0"/>
              <a:t>Le guerre e il problema dei rifugiati</a:t>
            </a:r>
          </a:p>
        </p:txBody>
      </p:sp>
      <p:sp>
        <p:nvSpPr>
          <p:cNvPr id="2" name="CasellaDiTesto 1">
            <a:extLst>
              <a:ext uri="{FF2B5EF4-FFF2-40B4-BE49-F238E27FC236}">
                <a16:creationId xmlns:a16="http://schemas.microsoft.com/office/drawing/2014/main" id="{30B1A696-6BFD-0DCA-9D58-364A3AF839F0}"/>
              </a:ext>
            </a:extLst>
          </p:cNvPr>
          <p:cNvSpPr txBox="1"/>
          <p:nvPr/>
        </p:nvSpPr>
        <p:spPr>
          <a:xfrm>
            <a:off x="190107" y="1400476"/>
            <a:ext cx="11811786" cy="4524315"/>
          </a:xfrm>
          <a:prstGeom prst="rect">
            <a:avLst/>
          </a:prstGeom>
          <a:noFill/>
        </p:spPr>
        <p:txBody>
          <a:bodyPr wrap="square" rtlCol="0">
            <a:spAutoFit/>
          </a:bodyPr>
          <a:lstStyle/>
          <a:p>
            <a:r>
              <a:rPr lang="it-IT" sz="2400" dirty="0"/>
              <a:t>L’ONU ha come obiettivo principale il mantenimento della pace promuovendo la risoluzione delle tensioni fra Stati attraverso mezzi diplomatici (obiettivo 16 dell’Agenda 2030), tuttavia in diverse regioni del pianeta si combattono numerose guerre (</a:t>
            </a:r>
            <a:r>
              <a:rPr lang="it-IT" sz="2400" b="1" dirty="0"/>
              <a:t>guerre civili</a:t>
            </a:r>
            <a:r>
              <a:rPr lang="it-IT" sz="2400" dirty="0"/>
              <a:t>, </a:t>
            </a:r>
            <a:r>
              <a:rPr lang="it-IT" sz="2400" b="1" dirty="0"/>
              <a:t>per l’indipendenza</a:t>
            </a:r>
            <a:r>
              <a:rPr lang="it-IT" sz="2400" dirty="0"/>
              <a:t>, </a:t>
            </a:r>
            <a:r>
              <a:rPr lang="it-IT" sz="2400" b="1" dirty="0"/>
              <a:t>per il controllo delle risorse naturali</a:t>
            </a:r>
            <a:r>
              <a:rPr lang="it-IT" sz="2400" dirty="0"/>
              <a:t>, </a:t>
            </a:r>
            <a:r>
              <a:rPr lang="it-IT" sz="2400" b="1" dirty="0"/>
              <a:t>contro il terrorismo</a:t>
            </a:r>
            <a:r>
              <a:rPr lang="it-IT" sz="2400" dirty="0"/>
              <a:t>).</a:t>
            </a:r>
          </a:p>
          <a:p>
            <a:endParaRPr lang="it-IT" sz="2400" dirty="0"/>
          </a:p>
          <a:p>
            <a:pPr marL="342900" indent="-342900">
              <a:buFont typeface="Arial" panose="020B0604020202020204" pitchFamily="34" charset="0"/>
              <a:buChar char="•"/>
            </a:pPr>
            <a:r>
              <a:rPr lang="it-IT" sz="2400" dirty="0"/>
              <a:t>L’</a:t>
            </a:r>
            <a:r>
              <a:rPr lang="it-IT" sz="2400" b="1" dirty="0"/>
              <a:t>Africa</a:t>
            </a:r>
            <a:r>
              <a:rPr lang="it-IT" sz="2400" dirty="0"/>
              <a:t> è il continente con più conflitti, negli ultimi anni le guerre hanno coinvolto 29 Stati: molte di queste guerre sono totalmente ignorate in Occidente (cd. </a:t>
            </a:r>
            <a:r>
              <a:rPr lang="it-IT" sz="2400" b="1" dirty="0"/>
              <a:t>guerre dimenticate</a:t>
            </a:r>
            <a:r>
              <a:rPr lang="it-IT" sz="2400" dirty="0"/>
              <a:t>).</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La tipologia di guerra che ha caratterizzato il XXI secolo è quella al </a:t>
            </a:r>
            <a:r>
              <a:rPr lang="it-IT" sz="2400" b="1" dirty="0"/>
              <a:t>terrorismo</a:t>
            </a:r>
            <a:r>
              <a:rPr lang="it-IT" sz="2400" dirty="0"/>
              <a:t>, iniziata dopo l’attentato alle Torri Gemelle (11 settembre 2001) da parte di Al-Qaeda. Oggi la maggiore minaccia è rappresentata dall’ISIS (Stato islamico dell’Iraq e della Siria).</a:t>
            </a:r>
          </a:p>
          <a:p>
            <a:endParaRPr lang="it-IT" sz="2400" dirty="0"/>
          </a:p>
        </p:txBody>
      </p:sp>
    </p:spTree>
    <p:extLst>
      <p:ext uri="{BB962C8B-B14F-4D97-AF65-F5344CB8AC3E}">
        <p14:creationId xmlns:p14="http://schemas.microsoft.com/office/powerpoint/2010/main" val="35332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E85EDC-7652-E1F9-7DA6-9B1280372EE8}"/>
              </a:ext>
            </a:extLst>
          </p:cNvPr>
          <p:cNvSpPr txBox="1"/>
          <p:nvPr/>
        </p:nvSpPr>
        <p:spPr>
          <a:xfrm>
            <a:off x="348792" y="480767"/>
            <a:ext cx="11453567" cy="6001643"/>
          </a:xfrm>
          <a:prstGeom prst="rect">
            <a:avLst/>
          </a:prstGeom>
          <a:noFill/>
        </p:spPr>
        <p:txBody>
          <a:bodyPr wrap="square" rtlCol="0">
            <a:spAutoFit/>
          </a:bodyPr>
          <a:lstStyle/>
          <a:p>
            <a:r>
              <a:rPr lang="it-IT" sz="2400" dirty="0"/>
              <a:t>A causa di queste guerre milioni di persone abbandonano la propria casa e affrontano viaggi pieni di pericoli. Spesso essi possono solo affidarsi ad </a:t>
            </a:r>
            <a:r>
              <a:rPr lang="it-IT" sz="2400" b="1" dirty="0"/>
              <a:t>organizzazioni criminali</a:t>
            </a:r>
            <a:r>
              <a:rPr lang="it-IT" sz="2400" dirty="0"/>
              <a:t>: i migranti dopo aver pagato somme ingenti subiscono violenza e rischiano di morire di fame, sete e malattie, oppure in mare. </a:t>
            </a:r>
          </a:p>
          <a:p>
            <a:endParaRPr lang="it-IT" sz="2400" dirty="0"/>
          </a:p>
          <a:p>
            <a:endParaRPr lang="it-IT" sz="2400" dirty="0"/>
          </a:p>
          <a:p>
            <a:r>
              <a:rPr lang="it-IT" sz="2400" dirty="0"/>
              <a:t>Coloro che fuggono da conflitti, violenze e persecuzioni per motivi politici, religiosi, etnici, sono considerati come </a:t>
            </a:r>
            <a:r>
              <a:rPr lang="it-IT" sz="2400" b="1" dirty="0"/>
              <a:t>rifugiati</a:t>
            </a:r>
            <a:r>
              <a:rPr lang="it-IT" sz="2400" dirty="0"/>
              <a:t>, cioè persone che sono bisognose di assistenza da parte degli Stati in cui arrivano  e delle organizzazioni che hanno l’obiettivo di supportarli e sostenerli (come per esempio l’UNHCR).</a:t>
            </a:r>
          </a:p>
          <a:p>
            <a:endParaRPr lang="it-IT" sz="2400" dirty="0"/>
          </a:p>
          <a:p>
            <a:r>
              <a:rPr lang="it-IT" sz="2400" dirty="0"/>
              <a:t>«Il rifugiato è un individuo che nel giustificato timore di essere perseguitato per la sua razza, la sua religione, la sua cittadinanza, la sua appartenenza a un determinato gruppo sociale o le sue opinioni politiche, si trova fuori dello Stato di cui possiede la cittadinanza e non può o, per tale timore, non vuole domandare la protezione di detto Stato.»  [</a:t>
            </a:r>
            <a:r>
              <a:rPr lang="it-IT" sz="2400" b="1" dirty="0"/>
              <a:t>Convenzione di Ginevra</a:t>
            </a:r>
            <a:r>
              <a:rPr lang="it-IT" sz="2400" dirty="0"/>
              <a:t>, 1951]</a:t>
            </a:r>
          </a:p>
        </p:txBody>
      </p:sp>
    </p:spTree>
    <p:extLst>
      <p:ext uri="{BB962C8B-B14F-4D97-AF65-F5344CB8AC3E}">
        <p14:creationId xmlns:p14="http://schemas.microsoft.com/office/powerpoint/2010/main" val="151787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FA0ADDC-2116-F68A-465D-487128EFE26E}"/>
              </a:ext>
            </a:extLst>
          </p:cNvPr>
          <p:cNvSpPr txBox="1"/>
          <p:nvPr/>
        </p:nvSpPr>
        <p:spPr>
          <a:xfrm>
            <a:off x="0" y="141402"/>
            <a:ext cx="12192000" cy="646331"/>
          </a:xfrm>
          <a:prstGeom prst="rect">
            <a:avLst/>
          </a:prstGeom>
          <a:noFill/>
        </p:spPr>
        <p:txBody>
          <a:bodyPr wrap="square" rtlCol="0">
            <a:spAutoFit/>
          </a:bodyPr>
          <a:lstStyle/>
          <a:p>
            <a:pPr algn="ctr"/>
            <a:r>
              <a:rPr lang="it-IT" sz="3600" b="1" dirty="0"/>
              <a:t>Alto Commissariato delle Nazioni Unite per i rifugiati </a:t>
            </a:r>
          </a:p>
        </p:txBody>
      </p:sp>
      <p:sp>
        <p:nvSpPr>
          <p:cNvPr id="7" name="CasellaDiTesto 6">
            <a:extLst>
              <a:ext uri="{FF2B5EF4-FFF2-40B4-BE49-F238E27FC236}">
                <a16:creationId xmlns:a16="http://schemas.microsoft.com/office/drawing/2014/main" id="{F7AEB86F-747A-6888-07C6-D110814A558D}"/>
              </a:ext>
            </a:extLst>
          </p:cNvPr>
          <p:cNvSpPr txBox="1"/>
          <p:nvPr/>
        </p:nvSpPr>
        <p:spPr>
          <a:xfrm>
            <a:off x="414780" y="1012143"/>
            <a:ext cx="11067068" cy="6001643"/>
          </a:xfrm>
          <a:prstGeom prst="rect">
            <a:avLst/>
          </a:prstGeom>
          <a:noFill/>
        </p:spPr>
        <p:txBody>
          <a:bodyPr wrap="square" rtlCol="0">
            <a:spAutoFit/>
          </a:bodyPr>
          <a:lstStyle/>
          <a:p>
            <a:pPr marL="285750" indent="-285750">
              <a:buFont typeface="Arial" panose="020B0604020202020204" pitchFamily="34" charset="0"/>
              <a:buChar char="•"/>
            </a:pPr>
            <a:r>
              <a:rPr lang="it-IT" sz="2400" dirty="0"/>
              <a:t>Agenzia specializzata dell’ONU istituita nel </a:t>
            </a:r>
            <a:r>
              <a:rPr lang="it-IT" sz="2400" b="1" dirty="0"/>
              <a:t>1950. </a:t>
            </a:r>
            <a:endParaRPr lang="it-IT" sz="2400" b="1" dirty="0">
              <a:highlight>
                <a:srgbClr val="FFFF00"/>
              </a:highlight>
            </a:endParaRPr>
          </a:p>
          <a:p>
            <a:endParaRPr lang="it-IT" sz="2400" dirty="0"/>
          </a:p>
          <a:p>
            <a:pPr marL="285750" indent="-285750">
              <a:buFont typeface="Arial" panose="020B0604020202020204" pitchFamily="34" charset="0"/>
              <a:buChar char="•"/>
            </a:pPr>
            <a:r>
              <a:rPr lang="it-IT" sz="2400" dirty="0"/>
              <a:t>Fondata per </a:t>
            </a:r>
            <a:r>
              <a:rPr lang="it-IT" sz="2400" b="1" dirty="0"/>
              <a:t>tutelare i diritti e il benessere dei rifugiati </a:t>
            </a:r>
            <a:r>
              <a:rPr lang="it-IT" sz="2400" dirty="0"/>
              <a:t>in tutto il mondo.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Lavora in </a:t>
            </a:r>
            <a:r>
              <a:rPr lang="it-IT" sz="2400" b="1" dirty="0"/>
              <a:t>137 Paesi </a:t>
            </a:r>
            <a:r>
              <a:rPr lang="it-IT" sz="2400" dirty="0"/>
              <a:t>del mondo e aiuta </a:t>
            </a:r>
            <a:r>
              <a:rPr lang="it-IT" sz="2400" b="1" dirty="0"/>
              <a:t>oltre 89 milioni di persone</a:t>
            </a:r>
            <a:r>
              <a:rPr lang="it-IT" sz="2400" dirty="0"/>
              <a:t>.</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solidFill>
                  <a:srgbClr val="222222"/>
                </a:solidFill>
                <a:latin typeface="proxima_nova"/>
              </a:rPr>
              <a:t>L</a:t>
            </a:r>
            <a:r>
              <a:rPr lang="it-IT" sz="2400" b="0" i="0" dirty="0">
                <a:solidFill>
                  <a:srgbClr val="222222"/>
                </a:solidFill>
                <a:effectLst/>
                <a:latin typeface="proxima_nova"/>
              </a:rPr>
              <a:t>avora per assicurare che tutti possano esercitare il diritto di </a:t>
            </a:r>
            <a:r>
              <a:rPr lang="it-IT" sz="2400" b="1" i="0" dirty="0">
                <a:solidFill>
                  <a:srgbClr val="222222"/>
                </a:solidFill>
                <a:effectLst/>
                <a:latin typeface="proxima_nova"/>
              </a:rPr>
              <a:t>asilo</a:t>
            </a:r>
            <a:r>
              <a:rPr lang="it-IT" sz="2400" b="0" i="0" dirty="0">
                <a:solidFill>
                  <a:srgbClr val="222222"/>
                </a:solidFill>
                <a:effectLst/>
                <a:latin typeface="proxima_nova"/>
              </a:rPr>
              <a:t> e di trovare</a:t>
            </a:r>
            <a:r>
              <a:rPr lang="it-IT" sz="2400" b="1" i="0" dirty="0">
                <a:solidFill>
                  <a:srgbClr val="222222"/>
                </a:solidFill>
                <a:effectLst/>
                <a:latin typeface="proxima_nova"/>
              </a:rPr>
              <a:t> accoglienza</a:t>
            </a:r>
            <a:r>
              <a:rPr lang="it-IT" sz="2400" b="0" i="0" dirty="0">
                <a:solidFill>
                  <a:srgbClr val="222222"/>
                </a:solidFill>
                <a:effectLst/>
                <a:latin typeface="proxima_nova"/>
              </a:rPr>
              <a:t> in sicurezza in un altro Stato. </a:t>
            </a:r>
          </a:p>
          <a:p>
            <a:endParaRPr lang="it-IT" sz="2400" dirty="0">
              <a:solidFill>
                <a:srgbClr val="222222"/>
              </a:solidFill>
              <a:latin typeface="proxima_nova"/>
            </a:endParaRPr>
          </a:p>
          <a:p>
            <a:pPr marL="285750" indent="-285750">
              <a:buFont typeface="Arial" panose="020B0604020202020204" pitchFamily="34" charset="0"/>
              <a:buChar char="•"/>
            </a:pPr>
            <a:r>
              <a:rPr lang="it-IT" sz="2400" b="1" i="0" dirty="0">
                <a:solidFill>
                  <a:srgbClr val="222222"/>
                </a:solidFill>
                <a:effectLst/>
                <a:latin typeface="proxima_nova"/>
              </a:rPr>
              <a:t>Entro 72 ore </a:t>
            </a:r>
            <a:r>
              <a:rPr lang="it-IT" sz="2400" b="0" i="0" dirty="0">
                <a:solidFill>
                  <a:srgbClr val="222222"/>
                </a:solidFill>
                <a:effectLst/>
                <a:latin typeface="proxima_nova"/>
              </a:rPr>
              <a:t>dallo scoppio di un’emergenza, riesce a mobilitare ovunque nel mondo più di 300 operatori, per portare soccorso a più di 600.000 persone.</a:t>
            </a:r>
          </a:p>
          <a:p>
            <a:endParaRPr lang="it-IT" sz="2400" dirty="0">
              <a:solidFill>
                <a:srgbClr val="222222"/>
              </a:solidFill>
              <a:latin typeface="proxima_nova"/>
            </a:endParaRPr>
          </a:p>
          <a:p>
            <a:pPr marL="285750" indent="-285750">
              <a:buFont typeface="Arial" panose="020B0604020202020204" pitchFamily="34" charset="0"/>
              <a:buChar char="•"/>
            </a:pPr>
            <a:r>
              <a:rPr lang="it-IT" sz="2400" b="0" i="0" dirty="0">
                <a:solidFill>
                  <a:srgbClr val="222222"/>
                </a:solidFill>
                <a:effectLst/>
                <a:latin typeface="proxima_nova"/>
              </a:rPr>
              <a:t>Nella prima risposta all’emergenza forniscono </a:t>
            </a:r>
            <a:r>
              <a:rPr lang="it-IT" sz="2400" b="1" i="0" dirty="0">
                <a:solidFill>
                  <a:srgbClr val="222222"/>
                </a:solidFill>
                <a:effectLst/>
                <a:latin typeface="proxima_nova"/>
              </a:rPr>
              <a:t>acqua, cibo, tende, assistenza medica e psicologica</a:t>
            </a:r>
            <a:r>
              <a:rPr lang="it-IT" sz="2400" b="0" i="0" dirty="0">
                <a:solidFill>
                  <a:srgbClr val="222222"/>
                </a:solidFill>
                <a:effectLst/>
                <a:latin typeface="proxima_nova"/>
              </a:rPr>
              <a:t>, poi garantiscono l’accesso all’</a:t>
            </a:r>
            <a:r>
              <a:rPr lang="it-IT" sz="2400" b="1" i="0" dirty="0">
                <a:solidFill>
                  <a:srgbClr val="222222"/>
                </a:solidFill>
                <a:effectLst/>
                <a:latin typeface="proxima_nova"/>
              </a:rPr>
              <a:t>istruzione</a:t>
            </a:r>
            <a:r>
              <a:rPr lang="it-IT" sz="2400" b="0" i="0" dirty="0">
                <a:solidFill>
                  <a:srgbClr val="222222"/>
                </a:solidFill>
                <a:effectLst/>
                <a:latin typeface="proxima_nova"/>
              </a:rPr>
              <a:t>, alla </a:t>
            </a:r>
            <a:r>
              <a:rPr lang="it-IT" sz="2400" b="1" i="0" dirty="0">
                <a:solidFill>
                  <a:srgbClr val="222222"/>
                </a:solidFill>
                <a:effectLst/>
                <a:latin typeface="proxima_nova"/>
              </a:rPr>
              <a:t>formazione</a:t>
            </a:r>
            <a:r>
              <a:rPr lang="it-IT" sz="2400" b="0" i="0" dirty="0">
                <a:solidFill>
                  <a:srgbClr val="222222"/>
                </a:solidFill>
                <a:effectLst/>
                <a:latin typeface="proxima_nova"/>
              </a:rPr>
              <a:t> e alle </a:t>
            </a:r>
            <a:r>
              <a:rPr lang="it-IT" sz="2400" b="1" i="0" dirty="0">
                <a:solidFill>
                  <a:srgbClr val="222222"/>
                </a:solidFill>
                <a:effectLst/>
                <a:latin typeface="proxima_nova"/>
              </a:rPr>
              <a:t>attività che generano reddito</a:t>
            </a:r>
            <a:r>
              <a:rPr lang="it-IT" sz="2400" b="0" i="0" dirty="0">
                <a:solidFill>
                  <a:srgbClr val="222222"/>
                </a:solidFill>
                <a:effectLst/>
                <a:latin typeface="proxima_nova"/>
              </a:rPr>
              <a:t>.</a:t>
            </a:r>
            <a:endParaRPr lang="it-IT" sz="2400" dirty="0"/>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375164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i multimediali online 3" title="UNHCR: Chi Siamo">
            <a:hlinkClick r:id="" action="ppaction://media"/>
            <a:extLst>
              <a:ext uri="{FF2B5EF4-FFF2-40B4-BE49-F238E27FC236}">
                <a16:creationId xmlns:a16="http://schemas.microsoft.com/office/drawing/2014/main" id="{BAABFD06-5707-BA4A-647E-F2D3CF53247E}"/>
              </a:ext>
            </a:extLst>
          </p:cNvPr>
          <p:cNvPicPr>
            <a:picLocks noRot="1" noChangeAspect="1"/>
          </p:cNvPicPr>
          <p:nvPr>
            <a:videoFile r:link="rId1"/>
          </p:nvPr>
        </p:nvPicPr>
        <p:blipFill>
          <a:blip r:embed="rId3"/>
          <a:stretch>
            <a:fillRect/>
          </a:stretch>
        </p:blipFill>
        <p:spPr>
          <a:xfrm>
            <a:off x="383471" y="275470"/>
            <a:ext cx="11425058" cy="6450112"/>
          </a:xfrm>
          <a:prstGeom prst="rect">
            <a:avLst/>
          </a:prstGeom>
        </p:spPr>
      </p:pic>
    </p:spTree>
    <p:extLst>
      <p:ext uri="{BB962C8B-B14F-4D97-AF65-F5344CB8AC3E}">
        <p14:creationId xmlns:p14="http://schemas.microsoft.com/office/powerpoint/2010/main" val="24655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D1B8ED-C1B9-C6AD-C239-D16E24100FA3}"/>
              </a:ext>
            </a:extLst>
          </p:cNvPr>
          <p:cNvSpPr txBox="1"/>
          <p:nvPr/>
        </p:nvSpPr>
        <p:spPr>
          <a:xfrm>
            <a:off x="0" y="497640"/>
            <a:ext cx="12192000" cy="646331"/>
          </a:xfrm>
          <a:prstGeom prst="rect">
            <a:avLst/>
          </a:prstGeom>
          <a:noFill/>
        </p:spPr>
        <p:txBody>
          <a:bodyPr wrap="square" rtlCol="0">
            <a:spAutoFit/>
          </a:bodyPr>
          <a:lstStyle/>
          <a:p>
            <a:pPr algn="ctr"/>
            <a:r>
              <a:rPr lang="it-IT" sz="3600" b="1" dirty="0"/>
              <a:t>Le parole sono importanti</a:t>
            </a:r>
          </a:p>
        </p:txBody>
      </p:sp>
      <p:sp>
        <p:nvSpPr>
          <p:cNvPr id="3" name="CasellaDiTesto 2">
            <a:extLst>
              <a:ext uri="{FF2B5EF4-FFF2-40B4-BE49-F238E27FC236}">
                <a16:creationId xmlns:a16="http://schemas.microsoft.com/office/drawing/2014/main" id="{119B8080-7CA4-93DB-F284-280FECA7124A}"/>
              </a:ext>
            </a:extLst>
          </p:cNvPr>
          <p:cNvSpPr txBox="1"/>
          <p:nvPr/>
        </p:nvSpPr>
        <p:spPr>
          <a:xfrm>
            <a:off x="944251" y="1928377"/>
            <a:ext cx="10613011" cy="3785652"/>
          </a:xfrm>
          <a:prstGeom prst="rect">
            <a:avLst/>
          </a:prstGeom>
          <a:noFill/>
        </p:spPr>
        <p:txBody>
          <a:bodyPr wrap="square" rtlCol="0">
            <a:spAutoFit/>
          </a:bodyPr>
          <a:lstStyle/>
          <a:p>
            <a:pPr marL="285750" indent="-285750">
              <a:buFont typeface="Arial" panose="020B0604020202020204" pitchFamily="34" charset="0"/>
              <a:buChar char="•"/>
            </a:pPr>
            <a:r>
              <a:rPr lang="it-IT" sz="2400" b="1" dirty="0"/>
              <a:t>Migranti</a:t>
            </a:r>
            <a:r>
              <a:rPr lang="it-IT" sz="2400" dirty="0"/>
              <a:t>: persone che si trasferiscono in un altro Paese per motivi che non corrispondono a conflitti e persecuzioni.</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b="1" dirty="0"/>
              <a:t>Migranti irregolari</a:t>
            </a:r>
            <a:r>
              <a:rPr lang="it-IT" sz="2400" dirty="0"/>
              <a:t>: persone che, per qualsiasi motivo, entrano irregolarmente in un altro Paese.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b="1" dirty="0"/>
              <a:t>Profughi</a:t>
            </a:r>
            <a:r>
              <a:rPr lang="it-IT" sz="2400" dirty="0"/>
              <a:t>: </a:t>
            </a:r>
            <a:r>
              <a:rPr lang="it-IT" sz="2400" b="0" i="0" dirty="0">
                <a:solidFill>
                  <a:srgbClr val="000000"/>
                </a:solidFill>
                <a:effectLst/>
                <a:latin typeface="Avenir"/>
              </a:rPr>
              <a:t>persone che per diverse ragioni (guerra, povertà, fame, calamità naturali, ecc.) hanno lasciato il proprio Paese ma non sono nelle condizioni di chiedere la protezione internazionale.</a:t>
            </a:r>
          </a:p>
          <a:p>
            <a:pPr marL="285750" indent="-285750">
              <a:buFont typeface="Arial" panose="020B0604020202020204" pitchFamily="34" charset="0"/>
              <a:buChar char="•"/>
            </a:pPr>
            <a:endParaRPr lang="it-IT" sz="2400" dirty="0"/>
          </a:p>
        </p:txBody>
      </p:sp>
    </p:spTree>
    <p:extLst>
      <p:ext uri="{BB962C8B-B14F-4D97-AF65-F5344CB8AC3E}">
        <p14:creationId xmlns:p14="http://schemas.microsoft.com/office/powerpoint/2010/main" val="226713437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981</Words>
  <Application>Microsoft Office PowerPoint</Application>
  <PresentationFormat>Widescreen</PresentationFormat>
  <Paragraphs>73</Paragraphs>
  <Slides>15</Slides>
  <Notes>0</Notes>
  <HiddenSlides>0</HiddenSlides>
  <MMClips>6</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Avenir</vt:lpstr>
      <vt:lpstr>Calibri</vt:lpstr>
      <vt:lpstr>Calibri Light</vt:lpstr>
      <vt:lpstr>proxima_nova</vt:lpstr>
      <vt:lpstr>Tema di Office</vt:lpstr>
      <vt:lpstr>Presentazione standard di PowerPoint</vt:lpstr>
      <vt:lpstr>L’Organizzazione delle Nazioni Unite (ONU)</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9</cp:revision>
  <dcterms:created xsi:type="dcterms:W3CDTF">2024-01-07T14:52:38Z</dcterms:created>
  <dcterms:modified xsi:type="dcterms:W3CDTF">2024-01-17T13:32:30Z</dcterms:modified>
</cp:coreProperties>
</file>