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420E0C9-9F57-444B-8B98-8788CCA55B22}">
          <p14:sldIdLst>
            <p14:sldId id="256"/>
          </p14:sldIdLst>
        </p14:section>
        <p14:section name="Sezione senza titolo" id="{A14AFDDA-22EA-4E73-B2EA-3B177462DC87}">
          <p14:sldIdLst/>
        </p14:section>
        <p14:section name="Sezione senza titolo" id="{4CBDA496-CA69-4B6E-AFED-8E81AC8A9FC4}">
          <p14:sldIdLst>
            <p14:sldId id="257"/>
            <p14:sldId id="258"/>
            <p14:sldId id="259"/>
          </p14:sldIdLst>
        </p14:section>
        <p14:section name="Sezione senza titolo" id="{2C7E4845-B54C-419F-8D20-0388133C1A94}">
          <p14:sldIdLst>
            <p14:sldId id="260"/>
            <p14:sldId id="262"/>
          </p14:sldIdLst>
        </p14:section>
        <p14:section name="Sezione senza titolo" id="{E41A205C-3068-4E61-AA69-9023B5FD473A}">
          <p14:sldIdLst>
            <p14:sldId id="261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6" d="100"/>
          <a:sy n="56" d="100"/>
        </p:scale>
        <p:origin x="5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CED3-5083-4AC3-AEBE-A62CF9AB0A1F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3021-CFA2-4750-9F3D-0DEA37A175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82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CED3-5083-4AC3-AEBE-A62CF9AB0A1F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3021-CFA2-4750-9F3D-0DEA37A175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19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CED3-5083-4AC3-AEBE-A62CF9AB0A1F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3021-CFA2-4750-9F3D-0DEA37A175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21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CED3-5083-4AC3-AEBE-A62CF9AB0A1F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3021-CFA2-4750-9F3D-0DEA37A175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9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CED3-5083-4AC3-AEBE-A62CF9AB0A1F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3021-CFA2-4750-9F3D-0DEA37A175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10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CED3-5083-4AC3-AEBE-A62CF9AB0A1F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3021-CFA2-4750-9F3D-0DEA37A175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14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CED3-5083-4AC3-AEBE-A62CF9AB0A1F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3021-CFA2-4750-9F3D-0DEA37A175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03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CED3-5083-4AC3-AEBE-A62CF9AB0A1F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3021-CFA2-4750-9F3D-0DEA37A175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07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CED3-5083-4AC3-AEBE-A62CF9AB0A1F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3021-CFA2-4750-9F3D-0DEA37A175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23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CED3-5083-4AC3-AEBE-A62CF9AB0A1F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3021-CFA2-4750-9F3D-0DEA37A175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91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CED3-5083-4AC3-AEBE-A62CF9AB0A1F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3021-CFA2-4750-9F3D-0DEA37A175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63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CCED3-5083-4AC3-AEBE-A62CF9AB0A1F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C3021-CFA2-4750-9F3D-0DEA37A175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44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58240" y="549869"/>
            <a:ext cx="9144000" cy="2387600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it-IT" dirty="0" smtClean="0"/>
              <a:t>La pugli</a:t>
            </a:r>
            <a:r>
              <a:rPr lang="it-IT" dirty="0"/>
              <a:t>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8240" y="2937469"/>
            <a:ext cx="9144000" cy="144369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b="1" dirty="0" smtClean="0"/>
              <a:t>Di </a:t>
            </a:r>
            <a:r>
              <a:rPr lang="it-IT" b="1" dirty="0"/>
              <a:t>A</a:t>
            </a:r>
            <a:r>
              <a:rPr lang="it-IT" b="1" dirty="0" smtClean="0"/>
              <a:t>llegra Fiorini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1154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it-IT" dirty="0" smtClean="0"/>
              <a:t>Cosa ho scritto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2962523" cy="43513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/>
              <a:t>L</a:t>
            </a:r>
            <a:r>
              <a:rPr lang="it-IT" sz="3600" dirty="0" smtClean="0"/>
              <a:t>a geografia </a:t>
            </a:r>
          </a:p>
          <a:p>
            <a:pPr marL="0" indent="0">
              <a:buNone/>
            </a:pPr>
            <a:r>
              <a:rPr lang="it-IT" sz="3600" dirty="0" smtClean="0"/>
              <a:t>La storia </a:t>
            </a:r>
          </a:p>
          <a:p>
            <a:pPr marL="0" indent="0">
              <a:buNone/>
            </a:pPr>
            <a:r>
              <a:rPr lang="it-IT" sz="3600" dirty="0" smtClean="0"/>
              <a:t>L’economia </a:t>
            </a:r>
          </a:p>
          <a:p>
            <a:pPr marL="0" indent="0">
              <a:buNone/>
            </a:pPr>
            <a:r>
              <a:rPr lang="it-IT" sz="3600" dirty="0" smtClean="0"/>
              <a:t>La cultura </a:t>
            </a:r>
          </a:p>
          <a:p>
            <a:pPr marL="0" indent="0">
              <a:buNone/>
            </a:pPr>
            <a:r>
              <a:rPr lang="it-IT" sz="3600" dirty="0" smtClean="0"/>
              <a:t>Il clima </a:t>
            </a:r>
          </a:p>
          <a:p>
            <a:pPr marL="0" indent="0">
              <a:buNone/>
            </a:pPr>
            <a:r>
              <a:rPr lang="it-IT" sz="3600" dirty="0" smtClean="0"/>
              <a:t>Curiosità</a:t>
            </a:r>
          </a:p>
        </p:txBody>
      </p:sp>
    </p:spTree>
    <p:extLst>
      <p:ext uri="{BB962C8B-B14F-4D97-AF65-F5344CB8AC3E}">
        <p14:creationId xmlns:p14="http://schemas.microsoft.com/office/powerpoint/2010/main" val="172640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geografia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4687957" cy="43513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it-IT" dirty="0"/>
              <a:t>La Puglia </a:t>
            </a:r>
            <a:r>
              <a:rPr lang="it-IT" dirty="0" smtClean="0"/>
              <a:t>una </a:t>
            </a:r>
            <a:r>
              <a:rPr lang="it-IT" dirty="0"/>
              <a:t>regione dell'Italia meridionale che confina a nord-ovest con il Molise, a ovest con la Campania e la Basilicata ed </a:t>
            </a:r>
            <a:r>
              <a:rPr lang="it-IT" dirty="0" smtClean="0"/>
              <a:t>è </a:t>
            </a:r>
            <a:r>
              <a:rPr lang="it-IT" dirty="0"/>
              <a:t>bagnata dal mare Adriatico a est ed a nord e dal mar Ionio a sud. Il </a:t>
            </a:r>
            <a:r>
              <a:rPr lang="it-IT" dirty="0" smtClean="0"/>
              <a:t>suo capoluogo è Bari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 descr="https://upload.wikimedia.org/wikipedia/commons/thumb/a/a3/Altimetria_Puglia.svg/290px-Altimetria_Pugl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57" y="1570218"/>
            <a:ext cx="5698419" cy="460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9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storia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4807226" cy="43513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it-IT" dirty="0"/>
              <a:t>Nel 1043 i Normanni fondarono la contea di </a:t>
            </a:r>
            <a:r>
              <a:rPr lang="it-IT" dirty="0" smtClean="0"/>
              <a:t>Puglia </a:t>
            </a:r>
            <a:r>
              <a:rPr lang="it-IT" dirty="0"/>
              <a:t>che nel 1059 confluì nel vasto ducato di Puglia e Calabria, i cui confini si estesero progressivamente fino a </a:t>
            </a:r>
            <a:r>
              <a:rPr lang="it-IT" dirty="0" smtClean="0"/>
              <a:t>Salerno. </a:t>
            </a:r>
            <a:r>
              <a:rPr lang="it-IT" dirty="0"/>
              <a:t>Dal 1130 fece parte del regno di Sicilia. Nel secolo XIII il nome Apulia fu utilizzato da alcuni autori per indicare la parte meridionale della penisola </a:t>
            </a:r>
            <a:r>
              <a:rPr lang="it-IT" dirty="0" smtClean="0"/>
              <a:t>italiana.</a:t>
            </a:r>
            <a:endParaRPr lang="it-IT" dirty="0"/>
          </a:p>
        </p:txBody>
      </p:sp>
      <p:pic>
        <p:nvPicPr>
          <p:cNvPr id="3074" name="Picture 2" descr="Nessuna descrizione della foto disponibi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26" y="1825625"/>
            <a:ext cx="5991314" cy="471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8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it-IT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economia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2942492" cy="43513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1</a:t>
            </a:r>
          </a:p>
          <a:p>
            <a:pPr marL="0" indent="0">
              <a:buNone/>
            </a:pP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settore primario è l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agricoltura. </a:t>
            </a:r>
          </a:p>
          <a:p>
            <a:pPr marL="0" indent="0">
              <a:buNone/>
            </a:pP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 è molto importante perché </a:t>
            </a:r>
          </a:p>
          <a:p>
            <a:pPr marL="0" indent="0">
              <a:buNone/>
            </a:pP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puglia produce </a:t>
            </a:r>
          </a:p>
          <a:p>
            <a:pPr marL="0" indent="0">
              <a:buNone/>
            </a:pP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50.000 l di olio a l anno </a:t>
            </a:r>
            <a:endParaRPr lang="it-IT" i="1" dirty="0"/>
          </a:p>
        </p:txBody>
      </p:sp>
      <p:sp>
        <p:nvSpPr>
          <p:cNvPr id="17" name="Rettangolo 16"/>
          <p:cNvSpPr/>
          <p:nvPr/>
        </p:nvSpPr>
        <p:spPr>
          <a:xfrm>
            <a:off x="3886200" y="1825625"/>
            <a:ext cx="3534508" cy="4005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it-IT" sz="2800" dirty="0">
              <a:solidFill>
                <a:schemeClr val="tx1"/>
              </a:solidFill>
            </a:endParaRPr>
          </a:p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Il settore secondario della puglia e l industria . La puglia produce plastica petrolio e i tessuti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7710853" y="1825625"/>
            <a:ext cx="3642947" cy="3789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3     </a:t>
            </a:r>
          </a:p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Il settore terziario è il turismo . </a:t>
            </a:r>
            <a:r>
              <a:rPr lang="it-IT" dirty="0">
                <a:solidFill>
                  <a:schemeClr val="tx1"/>
                </a:solidFill>
              </a:rPr>
              <a:t>Il turismo </a:t>
            </a:r>
            <a:r>
              <a:rPr lang="it-IT" b="1" dirty="0">
                <a:solidFill>
                  <a:schemeClr val="tx1"/>
                </a:solidFill>
              </a:rPr>
              <a:t>enogastronomico</a:t>
            </a:r>
            <a:r>
              <a:rPr lang="it-IT" dirty="0">
                <a:solidFill>
                  <a:schemeClr val="tx1"/>
                </a:solidFill>
              </a:rPr>
              <a:t>, quello </a:t>
            </a:r>
            <a:r>
              <a:rPr lang="it-IT" b="1" dirty="0">
                <a:solidFill>
                  <a:schemeClr val="tx1"/>
                </a:solidFill>
              </a:rPr>
              <a:t>naturalistico</a:t>
            </a:r>
            <a:r>
              <a:rPr lang="it-IT" dirty="0">
                <a:solidFill>
                  <a:schemeClr val="tx1"/>
                </a:solidFill>
              </a:rPr>
              <a:t> e </a:t>
            </a:r>
            <a:r>
              <a:rPr lang="it-IT" b="1" dirty="0">
                <a:solidFill>
                  <a:schemeClr val="tx1"/>
                </a:solidFill>
              </a:rPr>
              <a:t>escursionistico</a:t>
            </a:r>
            <a:r>
              <a:rPr lang="it-IT" dirty="0">
                <a:solidFill>
                  <a:schemeClr val="tx1"/>
                </a:solidFill>
              </a:rPr>
              <a:t>, insieme a quello</a:t>
            </a:r>
            <a:r>
              <a:rPr lang="it-IT" b="1" dirty="0">
                <a:solidFill>
                  <a:schemeClr val="tx1"/>
                </a:solidFill>
              </a:rPr>
              <a:t> culturale</a:t>
            </a:r>
            <a:r>
              <a:rPr lang="it-IT" dirty="0">
                <a:solidFill>
                  <a:schemeClr val="tx1"/>
                </a:solidFill>
              </a:rPr>
              <a:t>, </a:t>
            </a:r>
            <a:r>
              <a:rPr lang="it-IT" dirty="0" smtClean="0">
                <a:solidFill>
                  <a:schemeClr val="tx1"/>
                </a:solidFill>
              </a:rPr>
              <a:t>turismo</a:t>
            </a:r>
            <a:endParaRPr lang="it-I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92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it-IT" dirty="0" smtClean="0"/>
              <a:t>cultura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1726882"/>
            <a:ext cx="5157787" cy="446278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it-IT" b="1" dirty="0"/>
              <a:t>Sagre pugliesi: gli eventi più importanti della regione</a:t>
            </a:r>
            <a:endParaRPr lang="it-IT" dirty="0"/>
          </a:p>
          <a:p>
            <a:r>
              <a:rPr lang="it-IT" dirty="0"/>
              <a:t>La notte della Taranta. ...</a:t>
            </a:r>
          </a:p>
          <a:p>
            <a:r>
              <a:rPr lang="it-IT" dirty="0"/>
              <a:t>Il presepe vivente di Trecase. ...</a:t>
            </a:r>
          </a:p>
          <a:p>
            <a:r>
              <a:rPr lang="it-IT" dirty="0"/>
              <a:t>La festa di San Nicola a Bari. ...</a:t>
            </a:r>
          </a:p>
          <a:p>
            <a:r>
              <a:rPr lang="it-IT" dirty="0"/>
              <a:t>La </a:t>
            </a:r>
            <a:r>
              <a:rPr lang="it-IT" dirty="0" err="1"/>
              <a:t>Focara</a:t>
            </a:r>
            <a:r>
              <a:rPr lang="it-IT" dirty="0"/>
              <a:t> di Sant'Antonio Abate a Novoli. ...</a:t>
            </a:r>
          </a:p>
          <a:p>
            <a:r>
              <a:rPr lang="it-IT" dirty="0"/>
              <a:t>Sant'Oronzo a Lecce. ...</a:t>
            </a:r>
          </a:p>
          <a:p>
            <a:r>
              <a:rPr lang="it-IT" dirty="0"/>
              <a:t>Il carnevale di Putignano. ...</a:t>
            </a:r>
          </a:p>
          <a:p>
            <a:r>
              <a:rPr lang="it-IT" dirty="0"/>
              <a:t>Festa della </a:t>
            </a:r>
            <a:r>
              <a:rPr lang="it-IT" dirty="0" err="1"/>
              <a:t>municeddha</a:t>
            </a:r>
            <a:r>
              <a:rPr lang="it-IT" dirty="0"/>
              <a:t>. ...</a:t>
            </a:r>
          </a:p>
          <a:p>
            <a:r>
              <a:rPr lang="it-IT" dirty="0"/>
              <a:t>Fiera del Levante di Bari.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128" name="Picture 8" descr="Le 13 cose più belle da vedere in Puglia | Costa Crocier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90688"/>
            <a:ext cx="5183188" cy="40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6172201" y="5767754"/>
            <a:ext cx="5183188" cy="10023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TRULLI 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CASE TIPICHE PUGLIESI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816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it-IT" dirty="0" smtClean="0"/>
              <a:t>IL CLIMA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38200" y="1825625"/>
            <a:ext cx="4437185" cy="43513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 smtClean="0"/>
              <a:t>La puglia presenta un</a:t>
            </a:r>
            <a:r>
              <a:rPr lang="it-IT" dirty="0"/>
              <a:t> </a:t>
            </a:r>
            <a:r>
              <a:rPr lang="it-IT" dirty="0" smtClean="0"/>
              <a:t>clima di tipo</a:t>
            </a:r>
            <a:r>
              <a:rPr lang="it-IT" dirty="0"/>
              <a:t> mediterraneo caratterizzato da estati abbastanza calde e poco piovose ed inverni non eccessivamente freddi e mediamente piovosi, con abbondanza di </a:t>
            </a:r>
            <a:r>
              <a:rPr lang="it-IT" dirty="0" smtClean="0"/>
              <a:t>precipitazioni </a:t>
            </a:r>
            <a:r>
              <a:rPr lang="it-IT" dirty="0"/>
              <a:t>durante la stagione autunnale.</a:t>
            </a:r>
          </a:p>
        </p:txBody>
      </p:sp>
      <p:sp>
        <p:nvSpPr>
          <p:cNvPr id="6" name="AutoShape 2" descr="7. - CARATTERI CLImATICI Il clima della regione pugliese varia in relazione  alla posizione geografica e alle quote sul livello m"/>
          <p:cNvSpPr>
            <a:spLocks noChangeAspect="1" noChangeArrowheads="1"/>
          </p:cNvSpPr>
          <p:nvPr/>
        </p:nvSpPr>
        <p:spPr bwMode="auto">
          <a:xfrm>
            <a:off x="-808892" y="-144463"/>
            <a:ext cx="1269267" cy="126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7. - CARATTERI CLImATICI Il clima della regione pugliese varia in relazione  alla posizione geografica e alle quote sul livello 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9" y="1951891"/>
            <a:ext cx="5969977" cy="427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06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1" y="473685"/>
            <a:ext cx="10515600" cy="1325563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it-IT" dirty="0" smtClean="0"/>
              <a:t>Curiosit</a:t>
            </a:r>
            <a:r>
              <a:rPr lang="it-IT" dirty="0"/>
              <a:t>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1" y="1799248"/>
            <a:ext cx="4947138" cy="4531214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/>
              <a:t>La Puglia è una delle regioni italiane più conosciute: i suoi bellissimi paesaggi, i suoi borghi, le spiagge caraibiche, le città bianche, la sua tradizione gastronomica e i suoi ritmi lenti hanno conquistato e continuano a conquistare milioni di italiani e stranieri. </a:t>
            </a:r>
          </a:p>
        </p:txBody>
      </p:sp>
      <p:pic>
        <p:nvPicPr>
          <p:cNvPr id="7172" name="Picture 4" descr="5 curiosità sulla Puglia | Travel coast to co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5337" y="1799248"/>
            <a:ext cx="5568463" cy="45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7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it-IT" dirty="0" smtClean="0"/>
              <a:t>Spero che vi sia </a:t>
            </a:r>
            <a:r>
              <a:rPr lang="it-IT" dirty="0" err="1" smtClean="0"/>
              <a:t>piacuta</a:t>
            </a:r>
            <a:endParaRPr lang="it-IT" dirty="0"/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5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144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La puglia</vt:lpstr>
      <vt:lpstr>Cosa ho scritto</vt:lpstr>
      <vt:lpstr>La geografia</vt:lpstr>
      <vt:lpstr>La storia</vt:lpstr>
      <vt:lpstr>L economia </vt:lpstr>
      <vt:lpstr>cultura</vt:lpstr>
      <vt:lpstr>IL CLIMA</vt:lpstr>
      <vt:lpstr>Curiosità</vt:lpstr>
      <vt:lpstr>Spero che vi sia piacuta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puglia</dc:title>
  <dc:creator>Paolo Fiorini</dc:creator>
  <cp:lastModifiedBy>Paolo Fiorini</cp:lastModifiedBy>
  <cp:revision>12</cp:revision>
  <dcterms:created xsi:type="dcterms:W3CDTF">2024-04-15T15:53:00Z</dcterms:created>
  <dcterms:modified xsi:type="dcterms:W3CDTF">2024-04-20T09:34:51Z</dcterms:modified>
</cp:coreProperties>
</file>