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6" y="-25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84319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reeform 2"/>
          <p:cNvSpPr/>
          <p:nvPr/>
        </p:nvSpPr>
        <p:spPr>
          <a:xfrm rot="66654">
            <a:off x="3115974" y="124387"/>
            <a:ext cx="12879035" cy="489403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" name="Freeform 3"/>
          <p:cNvSpPr/>
          <p:nvPr/>
        </p:nvSpPr>
        <p:spPr>
          <a:xfrm>
            <a:off x="0" y="0"/>
            <a:ext cx="18288000" cy="12192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" name="TextBox 4"/>
          <p:cNvSpPr txBox="1"/>
          <p:nvPr/>
        </p:nvSpPr>
        <p:spPr>
          <a:xfrm>
            <a:off x="-1389847" y="8891113"/>
            <a:ext cx="12923434" cy="1892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10900"/>
              </a:lnSpc>
              <a:defRPr sz="13300">
                <a:solidFill>
                  <a:srgbClr val="FFFFFF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FIUME ARNO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2"/>
          <p:cNvSpPr/>
          <p:nvPr/>
        </p:nvSpPr>
        <p:spPr>
          <a:xfrm>
            <a:off x="-1" y="0"/>
            <a:ext cx="19211845" cy="1065762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" name="TextBox 3"/>
          <p:cNvSpPr txBox="1"/>
          <p:nvPr/>
        </p:nvSpPr>
        <p:spPr>
          <a:xfrm>
            <a:off x="11091244" y="7023410"/>
            <a:ext cx="6459610" cy="2069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500"/>
              </a:lnSpc>
              <a:defRPr sz="3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r>
              <a:t>La vita vegetale e animale lungo il corso del fiume contribuisce all'ecosistema.</a:t>
            </a:r>
          </a:p>
        </p:txBody>
      </p:sp>
      <p:sp>
        <p:nvSpPr>
          <p:cNvPr id="144" name="TextBox 4"/>
          <p:cNvSpPr txBox="1"/>
          <p:nvPr/>
        </p:nvSpPr>
        <p:spPr>
          <a:xfrm>
            <a:off x="5446240" y="571816"/>
            <a:ext cx="7395520" cy="831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800"/>
              </a:lnSpc>
              <a:defRPr sz="4800">
                <a:solidFill>
                  <a:schemeClr val="accent1">
                    <a:satOff val="-4409"/>
                    <a:lumOff val="-10509"/>
                  </a:schemeClr>
                </a:solidFill>
                <a:latin typeface="Shrikhand"/>
                <a:ea typeface="Shrikhand"/>
                <a:cs typeface="Shrikhand"/>
                <a:sym typeface="Shrikhand"/>
              </a:defRPr>
            </a:lvl1pPr>
          </a:lstStyle>
          <a:p>
            <a:r>
              <a:t>FLORA E FAUNA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 dir="rd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Freeform 2"/>
          <p:cNvSpPr/>
          <p:nvPr/>
        </p:nvSpPr>
        <p:spPr>
          <a:xfrm rot="66654">
            <a:off x="3115974" y="124387"/>
            <a:ext cx="12879035" cy="489403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Freeform 3"/>
          <p:cNvSpPr/>
          <p:nvPr/>
        </p:nvSpPr>
        <p:spPr>
          <a:xfrm>
            <a:off x="0" y="0"/>
            <a:ext cx="18288000" cy="12192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TextBox 4"/>
          <p:cNvSpPr txBox="1"/>
          <p:nvPr/>
        </p:nvSpPr>
        <p:spPr>
          <a:xfrm>
            <a:off x="25644" y="509645"/>
            <a:ext cx="17999618" cy="88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8600"/>
              </a:lnSpc>
              <a:defRPr>
                <a:solidFill>
                  <a:srgbClr val="160CE0"/>
                </a:solidFill>
              </a:defRPr>
            </a:pPr>
            <a:endParaRPr/>
          </a:p>
          <a:p>
            <a:pPr algn="ctr">
              <a:lnSpc>
                <a:spcPts val="8600"/>
              </a:lnSpc>
              <a:defRPr sz="10500">
                <a:solidFill>
                  <a:srgbClr val="160CE0"/>
                </a:solidFill>
                <a:latin typeface="Shrikhand"/>
                <a:ea typeface="Shrikhand"/>
                <a:cs typeface="Shrikhand"/>
                <a:sym typeface="Shrikhand"/>
              </a:defRPr>
            </a:pPr>
            <a:r>
              <a:t>GRAZIE PER L’ASCOLTO</a:t>
            </a:r>
          </a:p>
          <a:p>
            <a:pPr algn="ctr">
              <a:lnSpc>
                <a:spcPts val="8600"/>
              </a:lnSpc>
              <a:defRPr>
                <a:solidFill>
                  <a:srgbClr val="160CE0"/>
                </a:solidFill>
              </a:defRPr>
            </a:pPr>
            <a:endParaRPr/>
          </a:p>
          <a:p>
            <a:pPr algn="ctr">
              <a:lnSpc>
                <a:spcPts val="8600"/>
              </a:lnSpc>
              <a:defRPr>
                <a:solidFill>
                  <a:srgbClr val="160CE0"/>
                </a:solidFill>
              </a:defRPr>
            </a:pPr>
            <a:endParaRPr/>
          </a:p>
          <a:p>
            <a:pPr algn="ctr">
              <a:lnSpc>
                <a:spcPts val="8600"/>
              </a:lnSpc>
              <a:defRPr>
                <a:solidFill>
                  <a:srgbClr val="160CE0"/>
                </a:solidFill>
              </a:defRPr>
            </a:pPr>
            <a:endParaRPr/>
          </a:p>
          <a:p>
            <a:pPr algn="ctr">
              <a:lnSpc>
                <a:spcPts val="8600"/>
              </a:lnSpc>
              <a:defRPr>
                <a:solidFill>
                  <a:srgbClr val="160CE0"/>
                </a:solidFill>
              </a:defRPr>
            </a:pPr>
            <a:endParaRPr/>
          </a:p>
          <a:p>
            <a:pPr algn="ctr">
              <a:lnSpc>
                <a:spcPts val="8600"/>
              </a:lnSpc>
              <a:defRPr sz="10500">
                <a:solidFill>
                  <a:srgbClr val="160CE0"/>
                </a:solidFill>
                <a:latin typeface="Shrikhand"/>
                <a:ea typeface="Shrikhand"/>
                <a:cs typeface="Shrikhand"/>
                <a:sym typeface="Shrikhand"/>
              </a:defRPr>
            </a:pPr>
            <a:r>
              <a:t> </a:t>
            </a:r>
          </a:p>
          <a:p>
            <a:pPr algn="ctr">
              <a:lnSpc>
                <a:spcPts val="8600"/>
              </a:lnSpc>
              <a:defRPr sz="10500">
                <a:solidFill>
                  <a:srgbClr val="160CE0"/>
                </a:solidFill>
                <a:latin typeface="Shrikhand"/>
                <a:ea typeface="Shrikhand"/>
                <a:cs typeface="Shrikhand"/>
                <a:sym typeface="Shrikhand"/>
              </a:defRPr>
            </a:pPr>
            <a:r>
              <a:t>RICCARDO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 dir="l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eform 2"/>
          <p:cNvSpPr/>
          <p:nvPr/>
        </p:nvSpPr>
        <p:spPr>
          <a:xfrm>
            <a:off x="10445812" y="1407352"/>
            <a:ext cx="6813488" cy="381555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9" name="Freeform 3"/>
          <p:cNvSpPr/>
          <p:nvPr/>
        </p:nvSpPr>
        <p:spPr>
          <a:xfrm>
            <a:off x="10563683" y="5831313"/>
            <a:ext cx="6577746" cy="368353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" name="Freeform 4"/>
          <p:cNvSpPr/>
          <p:nvPr/>
        </p:nvSpPr>
        <p:spPr>
          <a:xfrm>
            <a:off x="1637533" y="5819014"/>
            <a:ext cx="5574051" cy="36958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1" name="TextBox 5"/>
          <p:cNvSpPr txBox="1"/>
          <p:nvPr/>
        </p:nvSpPr>
        <p:spPr>
          <a:xfrm>
            <a:off x="1028700" y="2324108"/>
            <a:ext cx="6791718" cy="214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3400"/>
              </a:lnSpc>
              <a:defRPr sz="2400">
                <a:latin typeface="Arimo"/>
                <a:ea typeface="Arimo"/>
                <a:cs typeface="Arimo"/>
                <a:sym typeface="Arimo"/>
              </a:defRPr>
            </a:pPr>
            <a:r>
              <a:t>Il fiume Arno è lungo circa 241 chilometri e attraversa la regione della Toscana. Ha la sua sorgente nel Monte Falterona nelle Alpi Apuane e sfocia nel Mar Tirreno, a Pisa.</a:t>
            </a:r>
          </a:p>
          <a:p>
            <a:pPr algn="ctr">
              <a:lnSpc>
                <a:spcPts val="3400"/>
              </a:lnSpc>
              <a:defRPr sz="2400">
                <a:latin typeface="Arimo"/>
                <a:ea typeface="Arimo"/>
                <a:cs typeface="Arimo"/>
                <a:sym typeface="Arimo"/>
              </a:defRPr>
            </a:pPr>
            <a:r>
              <a:t>La sua foce è a ESTUARIO</a:t>
            </a:r>
          </a:p>
        </p:txBody>
      </p:sp>
      <p:sp>
        <p:nvSpPr>
          <p:cNvPr id="102" name="TextBox 6"/>
          <p:cNvSpPr txBox="1"/>
          <p:nvPr/>
        </p:nvSpPr>
        <p:spPr>
          <a:xfrm>
            <a:off x="424898" y="1321627"/>
            <a:ext cx="7395521" cy="995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800"/>
              </a:lnSpc>
              <a:defRPr sz="4800">
                <a:solidFill>
                  <a:srgbClr val="8B7D68"/>
                </a:solidFill>
                <a:latin typeface="Academy Engraved LET Plain:1.0"/>
                <a:ea typeface="Academy Engraved LET Plain:1.0"/>
                <a:cs typeface="Academy Engraved LET Plain:1.0"/>
                <a:sym typeface="Academy Engraved LET Plain:1.0"/>
              </a:defRPr>
            </a:lvl1pPr>
          </a:lstStyle>
          <a:p>
            <a:r>
              <a:t>Sorgente e Foce</a:t>
            </a:r>
          </a:p>
        </p:txBody>
      </p:sp>
      <p:sp>
        <p:nvSpPr>
          <p:cNvPr id="103" name="TextBox 7"/>
          <p:cNvSpPr txBox="1"/>
          <p:nvPr/>
        </p:nvSpPr>
        <p:spPr>
          <a:xfrm>
            <a:off x="726798" y="5771389"/>
            <a:ext cx="7395521" cy="448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600"/>
              </a:lnSpc>
              <a:defRPr sz="2500">
                <a:solidFill>
                  <a:srgbClr val="FFFF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Sorgente MONTE FALTERONA</a:t>
            </a:r>
          </a:p>
        </p:txBody>
      </p:sp>
      <p:sp>
        <p:nvSpPr>
          <p:cNvPr id="104" name="TextBox 8"/>
          <p:cNvSpPr txBox="1"/>
          <p:nvPr/>
        </p:nvSpPr>
        <p:spPr>
          <a:xfrm>
            <a:off x="10154797" y="5752339"/>
            <a:ext cx="739552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600"/>
              </a:lnSpc>
              <a:defRPr sz="3200">
                <a:solidFill>
                  <a:srgbClr val="FFFFFF"/>
                </a:solidFill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lvl1pPr>
          </a:lstStyle>
          <a:p>
            <a:r>
              <a:t>FOCE A PISA</a:t>
            </a:r>
          </a:p>
        </p:txBody>
      </p:sp>
      <p:sp>
        <p:nvSpPr>
          <p:cNvPr id="105" name="TextBox 9"/>
          <p:cNvSpPr txBox="1"/>
          <p:nvPr/>
        </p:nvSpPr>
        <p:spPr>
          <a:xfrm>
            <a:off x="10154797" y="435216"/>
            <a:ext cx="7395520" cy="995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800"/>
              </a:lnSpc>
              <a:defRPr sz="4800">
                <a:solidFill>
                  <a:srgbClr val="486285"/>
                </a:solidFill>
                <a:latin typeface="Academy Engraved LET Plain:1.0"/>
                <a:ea typeface="Academy Engraved LET Plain:1.0"/>
                <a:cs typeface="Academy Engraved LET Plain:1.0"/>
                <a:sym typeface="Academy Engraved LET Plain:1.0"/>
              </a:defRPr>
            </a:lvl1pPr>
          </a:lstStyle>
          <a:p>
            <a:r>
              <a:t>CORSO DELL’ARNO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 dir="rd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reeform 2"/>
          <p:cNvSpPr/>
          <p:nvPr/>
        </p:nvSpPr>
        <p:spPr>
          <a:xfrm>
            <a:off x="4999189" y="2930714"/>
            <a:ext cx="8289621" cy="48662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" name="TextBox 3"/>
          <p:cNvSpPr txBox="1"/>
          <p:nvPr/>
        </p:nvSpPr>
        <p:spPr>
          <a:xfrm>
            <a:off x="5446240" y="641348"/>
            <a:ext cx="7395520" cy="995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800"/>
              </a:lnSpc>
              <a:defRPr sz="4800">
                <a:solidFill>
                  <a:srgbClr val="8B7D68"/>
                </a:solidFill>
                <a:latin typeface="Academy Engraved LET Plain:1.0"/>
                <a:ea typeface="Academy Engraved LET Plain:1.0"/>
                <a:cs typeface="Academy Engraved LET Plain:1.0"/>
                <a:sym typeface="Academy Engraved LET Plain:1.0"/>
              </a:defRPr>
            </a:lvl1pPr>
          </a:lstStyle>
          <a:p>
            <a:r>
              <a:t>Affluenti ARNO </a:t>
            </a:r>
          </a:p>
        </p:txBody>
      </p:sp>
      <p:sp>
        <p:nvSpPr>
          <p:cNvPr id="109" name="TextBox 4"/>
          <p:cNvSpPr txBox="1"/>
          <p:nvPr/>
        </p:nvSpPr>
        <p:spPr>
          <a:xfrm>
            <a:off x="3448815" y="8699976"/>
            <a:ext cx="11390369" cy="537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400"/>
              </a:lnSpc>
              <a:defRPr sz="3100"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r>
              <a:t>Tra i principali affluenti dell'Arno ci sono il Sieve e il Pesa.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 dir="l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2"/>
          <p:cNvSpPr/>
          <p:nvPr/>
        </p:nvSpPr>
        <p:spPr>
          <a:xfrm>
            <a:off x="1623502" y="5887284"/>
            <a:ext cx="5651328" cy="384373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Freeform 3"/>
          <p:cNvSpPr/>
          <p:nvPr/>
        </p:nvSpPr>
        <p:spPr>
          <a:xfrm>
            <a:off x="1028700" y="1495521"/>
            <a:ext cx="6840931" cy="384373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" name="Freeform 4"/>
          <p:cNvSpPr/>
          <p:nvPr/>
        </p:nvSpPr>
        <p:spPr>
          <a:xfrm>
            <a:off x="9806968" y="1826993"/>
            <a:ext cx="7364684" cy="490086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" name="TextBox 5"/>
          <p:cNvSpPr txBox="1"/>
          <p:nvPr/>
        </p:nvSpPr>
        <p:spPr>
          <a:xfrm>
            <a:off x="10409917" y="7159622"/>
            <a:ext cx="6515436" cy="2069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500"/>
              </a:lnSpc>
              <a:defRPr sz="3900">
                <a:latin typeface="Arimo"/>
                <a:ea typeface="Arimo"/>
                <a:cs typeface="Arimo"/>
                <a:sym typeface="Arimo"/>
              </a:defRPr>
            </a:lvl1pPr>
          </a:lstStyle>
          <a:p>
            <a:r>
              <a:t> Il fiume attraversa importanti città toscane, tra cui Firenze, Pisa e Arezzo.</a:t>
            </a:r>
          </a:p>
        </p:txBody>
      </p:sp>
      <p:sp>
        <p:nvSpPr>
          <p:cNvPr id="115" name="TextBox 6"/>
          <p:cNvSpPr txBox="1"/>
          <p:nvPr/>
        </p:nvSpPr>
        <p:spPr>
          <a:xfrm>
            <a:off x="3636785" y="454536"/>
            <a:ext cx="10662591" cy="85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800"/>
              </a:lnSpc>
              <a:defRPr sz="4800">
                <a:solidFill>
                  <a:schemeClr val="accent5">
                    <a:satOff val="-6843"/>
                    <a:lumOff val="-10705"/>
                  </a:schemeClr>
                </a:solidFill>
                <a:latin typeface="Courgette Regular"/>
                <a:ea typeface="Courgette Regular"/>
                <a:cs typeface="Courgette Regular"/>
                <a:sym typeface="Courgette Regular"/>
              </a:defRPr>
            </a:lvl1pPr>
          </a:lstStyle>
          <a:p>
            <a:r>
              <a:t>L’ARNO ATTRAVERSA LE CITTA’</a:t>
            </a:r>
          </a:p>
        </p:txBody>
      </p:sp>
      <p:sp>
        <p:nvSpPr>
          <p:cNvPr id="116" name="TextBox 7"/>
          <p:cNvSpPr txBox="1"/>
          <p:nvPr/>
        </p:nvSpPr>
        <p:spPr>
          <a:xfrm>
            <a:off x="2937830" y="5997015"/>
            <a:ext cx="3022672" cy="97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800"/>
              </a:lnSpc>
              <a:defRPr sz="4800">
                <a:solidFill>
                  <a:srgbClr val="ABFF99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AREZZO</a:t>
            </a:r>
          </a:p>
        </p:txBody>
      </p:sp>
      <p:sp>
        <p:nvSpPr>
          <p:cNvPr id="117" name="TextBox 8"/>
          <p:cNvSpPr txBox="1"/>
          <p:nvPr/>
        </p:nvSpPr>
        <p:spPr>
          <a:xfrm>
            <a:off x="479989" y="1348936"/>
            <a:ext cx="3022672" cy="97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800"/>
              </a:lnSpc>
              <a:defRPr sz="4800">
                <a:solidFill>
                  <a:srgbClr val="3D3DFF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PISA</a:t>
            </a:r>
          </a:p>
        </p:txBody>
      </p:sp>
      <p:sp>
        <p:nvSpPr>
          <p:cNvPr id="118" name="TextBox 9"/>
          <p:cNvSpPr txBox="1"/>
          <p:nvPr/>
        </p:nvSpPr>
        <p:spPr>
          <a:xfrm>
            <a:off x="9811742" y="1668316"/>
            <a:ext cx="3022672" cy="97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800"/>
              </a:lnSpc>
              <a:defRPr sz="4800">
                <a:solidFill>
                  <a:srgbClr val="680095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FIRENZE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 dir="rd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eeform 2"/>
          <p:cNvSpPr/>
          <p:nvPr/>
        </p:nvSpPr>
        <p:spPr>
          <a:xfrm>
            <a:off x="9143999" y="3825102"/>
            <a:ext cx="7754020" cy="395462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" name="TextBox 3"/>
          <p:cNvSpPr txBox="1"/>
          <p:nvPr/>
        </p:nvSpPr>
        <p:spPr>
          <a:xfrm>
            <a:off x="1216285" y="3300514"/>
            <a:ext cx="5655409" cy="5562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ts val="5500"/>
              </a:lnSpc>
              <a:defRPr sz="3900">
                <a:latin typeface="Arimo"/>
                <a:ea typeface="Arimo"/>
                <a:cs typeface="Arimo"/>
                <a:sym typeface="Arimo"/>
              </a:defRPr>
            </a:lvl1pPr>
          </a:lstStyle>
          <a:p>
            <a:r>
              <a:t>Firenze, la capitale della Toscana, è strettamente legata all'Arno. Il fiume attraversa la città e ha giocato un ruolo molto importante nello sviluppo storico ed economico di Firenze.</a:t>
            </a:r>
          </a:p>
        </p:txBody>
      </p:sp>
      <p:sp>
        <p:nvSpPr>
          <p:cNvPr id="122" name="TextBox 4"/>
          <p:cNvSpPr txBox="1"/>
          <p:nvPr/>
        </p:nvSpPr>
        <p:spPr>
          <a:xfrm>
            <a:off x="5446240" y="571815"/>
            <a:ext cx="7395520" cy="1859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800"/>
              </a:lnSpc>
              <a:defRPr sz="4800">
                <a:solidFill>
                  <a:srgbClr val="1B8925"/>
                </a:solidFill>
                <a:latin typeface="Academy Engraved LET Plain:1.0"/>
                <a:ea typeface="Academy Engraved LET Plain:1.0"/>
                <a:cs typeface="Academy Engraved LET Plain:1.0"/>
                <a:sym typeface="Academy Engraved LET Plain:1.0"/>
              </a:defRPr>
            </a:lvl1pPr>
          </a:lstStyle>
          <a:p>
            <a:r>
              <a:t>L’IMPORTANZA DELL’ARNO A FIRENZE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 dir="l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2"/>
          <p:cNvSpPr/>
          <p:nvPr/>
        </p:nvSpPr>
        <p:spPr>
          <a:xfrm>
            <a:off x="1028699" y="1399859"/>
            <a:ext cx="5646799" cy="36291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5" name="Freeform 3"/>
          <p:cNvSpPr/>
          <p:nvPr/>
        </p:nvSpPr>
        <p:spPr>
          <a:xfrm>
            <a:off x="1028699" y="5868838"/>
            <a:ext cx="5646799" cy="36917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" name="Freeform 4"/>
          <p:cNvSpPr/>
          <p:nvPr/>
        </p:nvSpPr>
        <p:spPr>
          <a:xfrm>
            <a:off x="8901672" y="5725686"/>
            <a:ext cx="8160238" cy="43105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" name="TextBox 5"/>
          <p:cNvSpPr txBox="1"/>
          <p:nvPr/>
        </p:nvSpPr>
        <p:spPr>
          <a:xfrm>
            <a:off x="9694981" y="1517480"/>
            <a:ext cx="6348608" cy="3711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900"/>
              </a:lnSpc>
              <a:defRPr sz="3500">
                <a:latin typeface="Arimo"/>
                <a:ea typeface="Arimo"/>
                <a:cs typeface="Arimo"/>
                <a:sym typeface="Arimo"/>
              </a:defRPr>
            </a:lvl1pPr>
          </a:lstStyle>
          <a:p>
            <a:r>
              <a:t>Il fiume Arno è noto per le sue inondazioni storiche. La più famosa è stata nel 1966, quando un'alluvione ha causato gravi danni a Firenze e ad altre città lungo il fiume.</a:t>
            </a:r>
          </a:p>
        </p:txBody>
      </p:sp>
      <p:sp>
        <p:nvSpPr>
          <p:cNvPr id="128" name="TextBox 6"/>
          <p:cNvSpPr txBox="1"/>
          <p:nvPr/>
        </p:nvSpPr>
        <p:spPr>
          <a:xfrm>
            <a:off x="4390726" y="286065"/>
            <a:ext cx="9506550" cy="995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800"/>
              </a:lnSpc>
              <a:defRPr sz="4800">
                <a:solidFill>
                  <a:srgbClr val="2A3A89"/>
                </a:solidFill>
                <a:latin typeface="Academy Engraved LET Plain:1.0"/>
                <a:ea typeface="Academy Engraved LET Plain:1.0"/>
                <a:cs typeface="Academy Engraved LET Plain:1.0"/>
                <a:sym typeface="Academy Engraved LET Plain:1.0"/>
              </a:defRPr>
            </a:lvl1pPr>
          </a:lstStyle>
          <a:p>
            <a:r>
              <a:t>INONDAZIONI  STORICHE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 dir="rd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 2"/>
          <p:cNvSpPr/>
          <p:nvPr/>
        </p:nvSpPr>
        <p:spPr>
          <a:xfrm>
            <a:off x="3855099" y="1668690"/>
            <a:ext cx="10577801" cy="60462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" name="TextBox 3"/>
          <p:cNvSpPr txBox="1"/>
          <p:nvPr/>
        </p:nvSpPr>
        <p:spPr>
          <a:xfrm>
            <a:off x="837670" y="8039552"/>
            <a:ext cx="16612659" cy="1371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500"/>
              </a:lnSpc>
              <a:defRPr sz="3900">
                <a:latin typeface="Arimo"/>
                <a:ea typeface="Arimo"/>
                <a:cs typeface="Arimo"/>
                <a:sym typeface="Arimo"/>
              </a:defRPr>
            </a:lvl1pPr>
          </a:lstStyle>
          <a:p>
            <a:r>
              <a:t>Le terre lungo le rive dell'Arno sono fertili e contribuiscono all'agricoltura della regione.</a:t>
            </a:r>
          </a:p>
        </p:txBody>
      </p:sp>
      <p:sp>
        <p:nvSpPr>
          <p:cNvPr id="132" name="TextBox 4"/>
          <p:cNvSpPr txBox="1"/>
          <p:nvPr/>
        </p:nvSpPr>
        <p:spPr>
          <a:xfrm>
            <a:off x="5446240" y="571816"/>
            <a:ext cx="7395520" cy="995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800"/>
              </a:lnSpc>
              <a:defRPr sz="4800">
                <a:solidFill>
                  <a:srgbClr val="0C8916"/>
                </a:solidFill>
                <a:latin typeface="Academy Engraved LET Plain:1.0"/>
                <a:ea typeface="Academy Engraved LET Plain:1.0"/>
                <a:cs typeface="Academy Engraved LET Plain:1.0"/>
                <a:sym typeface="Academy Engraved LET Plain:1.0"/>
              </a:defRPr>
            </a:lvl1pPr>
          </a:lstStyle>
          <a:p>
            <a:r>
              <a:t>AGRICOLTURA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 dir="l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reeform 2"/>
          <p:cNvSpPr/>
          <p:nvPr/>
        </p:nvSpPr>
        <p:spPr>
          <a:xfrm>
            <a:off x="3552773" y="1546739"/>
            <a:ext cx="11182454" cy="629013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" name="TextBox 3"/>
          <p:cNvSpPr txBox="1"/>
          <p:nvPr/>
        </p:nvSpPr>
        <p:spPr>
          <a:xfrm>
            <a:off x="837670" y="8198769"/>
            <a:ext cx="16612659" cy="1371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500"/>
              </a:lnSpc>
              <a:defRPr sz="3900">
                <a:latin typeface="Arimo"/>
                <a:ea typeface="Arimo"/>
                <a:cs typeface="Arimo"/>
                <a:sym typeface="Arimo"/>
              </a:defRPr>
            </a:lvl1pPr>
          </a:lstStyle>
          <a:p>
            <a:r>
              <a:t>Le città attraversate dal fiume, come Firenze e Pisa, sono importanti destinazioni turistiche, attirando visitatori da tutto il mondo.</a:t>
            </a:r>
          </a:p>
        </p:txBody>
      </p:sp>
      <p:sp>
        <p:nvSpPr>
          <p:cNvPr id="136" name="TextBox 4"/>
          <p:cNvSpPr txBox="1"/>
          <p:nvPr/>
        </p:nvSpPr>
        <p:spPr>
          <a:xfrm>
            <a:off x="5446240" y="571816"/>
            <a:ext cx="739552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800"/>
              </a:lnSpc>
              <a:defRPr sz="4800">
                <a:solidFill>
                  <a:srgbClr val="00049A"/>
                </a:solidFill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lvl1pPr>
          </a:lstStyle>
          <a:p>
            <a:r>
              <a:t>TURISMO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 dir="rd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" name="TextBox 3"/>
          <p:cNvSpPr txBox="1"/>
          <p:nvPr/>
        </p:nvSpPr>
        <p:spPr>
          <a:xfrm>
            <a:off x="335045" y="6321912"/>
            <a:ext cx="5286815" cy="3466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500"/>
              </a:lnSpc>
              <a:defRPr sz="3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r>
              <a:t>L'Arno attraversa paesaggi naturali e riserve, contribuendo alla biodiversità della regione.</a:t>
            </a:r>
          </a:p>
        </p:txBody>
      </p:sp>
      <p:sp>
        <p:nvSpPr>
          <p:cNvPr id="140" name="TextBox 4"/>
          <p:cNvSpPr txBox="1"/>
          <p:nvPr/>
        </p:nvSpPr>
        <p:spPr>
          <a:xfrm>
            <a:off x="9143999" y="571816"/>
            <a:ext cx="7395521" cy="88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800"/>
              </a:lnSpc>
              <a:defRPr sz="4800">
                <a:solidFill>
                  <a:schemeClr val="accent3">
                    <a:satOff val="-6373"/>
                    <a:lumOff val="-10823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r>
              <a:t>RISERVA NATURALE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 dir="l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Personalizzato</PresentationFormat>
  <Paragraphs>34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Guglielmo</dc:creator>
  <cp:lastModifiedBy>Guglielmo</cp:lastModifiedBy>
  <cp:revision>2</cp:revision>
  <dcterms:modified xsi:type="dcterms:W3CDTF">2024-01-24T19:09:30Z</dcterms:modified>
</cp:coreProperties>
</file>