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4" r:id="rId9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7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5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5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8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0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EE210D-2032-BB51-1016-14F01E5D9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3499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dirty="0">
                <a:latin typeface="Algerian" panose="04020705040A02060702" pitchFamily="82" charset="0"/>
              </a:rPr>
              <a:t>LA NASCITA DELL’ISLAM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5CA68DD-6EC2-005D-AFFC-A61E8AA0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27475"/>
            <a:ext cx="12188951" cy="68916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AA66D1-D8F7-9962-C787-D112B797656A}"/>
              </a:ext>
            </a:extLst>
          </p:cNvPr>
          <p:cNvSpPr txBox="1"/>
          <p:nvPr/>
        </p:nvSpPr>
        <p:spPr>
          <a:xfrm>
            <a:off x="1293458" y="1257300"/>
            <a:ext cx="100780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lgerian" panose="04020705040A02060702" pitchFamily="82" charset="0"/>
              </a:rPr>
              <a:t>- RELIGIONE</a:t>
            </a:r>
          </a:p>
          <a:p>
            <a:endParaRPr lang="it-IT" sz="2400" dirty="0">
              <a:latin typeface="Algerian" panose="04020705040A02060702" pitchFamily="82" charset="0"/>
            </a:endParaRPr>
          </a:p>
          <a:p>
            <a:r>
              <a:rPr lang="it-IT" sz="2400" dirty="0">
                <a:latin typeface="Algerian" panose="04020705040A02060702" pitchFamily="82" charset="0"/>
              </a:rPr>
              <a:t>- LA PENISOLA ARABICA</a:t>
            </a:r>
          </a:p>
          <a:p>
            <a:r>
              <a:rPr lang="it-IT" sz="2400" dirty="0">
                <a:latin typeface="Algerian" panose="04020705040A02060702" pitchFamily="82" charset="0"/>
              </a:rPr>
              <a:t>	- ARABIA DEL SUD</a:t>
            </a:r>
          </a:p>
          <a:p>
            <a:r>
              <a:rPr lang="it-IT" sz="2400" dirty="0">
                <a:latin typeface="Algerian" panose="04020705040A02060702" pitchFamily="82" charset="0"/>
              </a:rPr>
              <a:t>	- ARABIA CENTRALE</a:t>
            </a:r>
          </a:p>
          <a:p>
            <a:endParaRPr lang="it-IT" sz="2400" dirty="0">
              <a:latin typeface="Algerian" panose="04020705040A02060702" pitchFamily="82" charset="0"/>
            </a:endParaRPr>
          </a:p>
          <a:p>
            <a:r>
              <a:rPr lang="it-IT" sz="2400" dirty="0">
                <a:latin typeface="Algerian" panose="04020705040A02060702" pitchFamily="82" charset="0"/>
              </a:rPr>
              <a:t>- i beduini</a:t>
            </a:r>
          </a:p>
          <a:p>
            <a:endParaRPr lang="it-IT" sz="2400" dirty="0">
              <a:latin typeface="Algerian" panose="04020705040A02060702" pitchFamily="82" charset="0"/>
            </a:endParaRPr>
          </a:p>
          <a:p>
            <a:r>
              <a:rPr lang="it-IT" sz="2400" dirty="0">
                <a:latin typeface="Algerian" panose="04020705040A02060702" pitchFamily="82" charset="0"/>
              </a:rPr>
              <a:t>- la mecca</a:t>
            </a:r>
          </a:p>
          <a:p>
            <a:endParaRPr lang="it-IT" sz="2400" dirty="0">
              <a:latin typeface="Algerian" panose="04020705040A02060702" pitchFamily="82" charset="0"/>
            </a:endParaRPr>
          </a:p>
          <a:p>
            <a:r>
              <a:rPr lang="it-IT" sz="2400" dirty="0">
                <a:latin typeface="Algerian" panose="04020705040A02060702" pitchFamily="82" charset="0"/>
              </a:rPr>
              <a:t>- IL PROFETTA MAOMETO</a:t>
            </a:r>
          </a:p>
          <a:p>
            <a:endParaRPr lang="it-IT" sz="2400" dirty="0">
              <a:latin typeface="Algerian" panose="04020705040A02060702" pitchFamily="82" charset="0"/>
            </a:endParaRPr>
          </a:p>
          <a:p>
            <a:r>
              <a:rPr lang="it-IT" sz="2400" dirty="0">
                <a:latin typeface="Algerian" panose="04020705040A02060702" pitchFamily="82" charset="0"/>
              </a:rPr>
              <a:t>- la nascita del islam</a:t>
            </a:r>
          </a:p>
          <a:p>
            <a:r>
              <a:rPr lang="it-IT" sz="2400" dirty="0">
                <a:latin typeface="Algerian" panose="04020705040A02060702" pitchFamily="8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24916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EE210D-2032-BB51-1016-14F01E5D9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3499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dirty="0">
                <a:latin typeface="Algerian" panose="04020705040A02060702" pitchFamily="82" charset="0"/>
              </a:rPr>
              <a:t>LA RELIGIONE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AA66D1-D8F7-9962-C787-D112B797656A}"/>
              </a:ext>
            </a:extLst>
          </p:cNvPr>
          <p:cNvSpPr txBox="1"/>
          <p:nvPr/>
        </p:nvSpPr>
        <p:spPr>
          <a:xfrm>
            <a:off x="1447800" y="1675638"/>
            <a:ext cx="9382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lgerian" panose="04020705040A02060702" pitchFamily="82" charset="0"/>
              </a:rPr>
              <a:t>- islam è una religione monoteista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r>
              <a:rPr lang="it-IT" sz="2400" dirty="0">
                <a:latin typeface="Amasis MT Pro Medium" panose="02040604050005020304" pitchFamily="18" charset="0"/>
              </a:rPr>
              <a:t>	- fondata da </a:t>
            </a:r>
            <a:r>
              <a:rPr lang="it-IT" sz="2400" dirty="0" err="1">
                <a:latin typeface="Amasis MT Pro Medium" panose="02040604050005020304" pitchFamily="18" charset="0"/>
              </a:rPr>
              <a:t>Maom</a:t>
            </a:r>
            <a:r>
              <a:rPr lang="it-IT" sz="2400" dirty="0">
                <a:latin typeface="Amasis MT Pro Medium" panose="02040604050005020304" pitchFamily="18" charset="0"/>
              </a:rPr>
              <a:t> con al centro della pregiare Allah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r>
              <a:rPr lang="it-IT" sz="2400" dirty="0">
                <a:latin typeface="Amasis MT Pro Medium" panose="02040604050005020304" pitchFamily="18" charset="0"/>
              </a:rPr>
              <a:t>	- i simboli sono la mezzaluna e la stella che secondo l’antica simbologia araba, erano divinità maschili che proteggevano e orientavano il cammino notturno nel deserto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CC0F195-FE39-C9B3-44D3-58A79D09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2352675" y="400050"/>
            <a:ext cx="6591300" cy="65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EE210D-2032-BB51-1016-14F01E5D9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7" y="292608"/>
            <a:ext cx="4419839" cy="892534"/>
          </a:xfrm>
        </p:spPr>
        <p:txBody>
          <a:bodyPr>
            <a:normAutofit/>
          </a:bodyPr>
          <a:lstStyle/>
          <a:p>
            <a:r>
              <a:rPr lang="it-IT" dirty="0">
                <a:latin typeface="Algerian" panose="04020705040A02060702" pitchFamily="82" charset="0"/>
              </a:rPr>
              <a:t>La penisola arabica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D8862"/>
          </a:solidFill>
          <a:ln w="38100" cap="rnd">
            <a:solidFill>
              <a:srgbClr val="ED88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910227-965B-9699-17AA-AFDE0A10E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1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B982CD0B-E2DF-7AE6-1F90-DAAD340E3076}"/>
              </a:ext>
            </a:extLst>
          </p:cNvPr>
          <p:cNvSpPr txBox="1">
            <a:spLocks/>
          </p:cNvSpPr>
          <p:nvPr/>
        </p:nvSpPr>
        <p:spPr>
          <a:xfrm>
            <a:off x="418541" y="1185142"/>
            <a:ext cx="4892398" cy="3066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it-IT" sz="2400" dirty="0">
                <a:latin typeface="Amasis MT Pro Medium" panose="02040604050005020304" pitchFamily="18" charset="0"/>
              </a:rPr>
              <a:t>- importante snodo commerciale terrestre e marittimo tra Asia e Africa</a:t>
            </a:r>
          </a:p>
          <a:p>
            <a:pPr marL="0" lvl="1" algn="l"/>
            <a:r>
              <a:rPr lang="it-IT" sz="2400" dirty="0">
                <a:latin typeface="Amasis MT Pro Medium" panose="02040604050005020304" pitchFamily="18" charset="0"/>
              </a:rPr>
              <a:t>- non era una regione ricca </a:t>
            </a:r>
          </a:p>
          <a:p>
            <a:pPr marL="0" lvl="1" algn="l"/>
            <a:r>
              <a:rPr lang="it-IT" sz="2400" dirty="0">
                <a:latin typeface="Amasis MT Pro Medium" panose="02040604050005020304" pitchFamily="18" charset="0"/>
              </a:rPr>
              <a:t>- situata  tra due potenze ( l’impero bizantino e l’impero dei Sasanidi )</a:t>
            </a: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7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EE210D-2032-BB51-1016-14F01E5D9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156" y="4672983"/>
            <a:ext cx="4419839" cy="593217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lgerian" panose="04020705040A02060702" pitchFamily="82" charset="0"/>
              </a:rPr>
              <a:t>Arabia del sud</a:t>
            </a:r>
          </a:p>
          <a:p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D8862"/>
          </a:solidFill>
          <a:ln w="38100" cap="rnd">
            <a:solidFill>
              <a:srgbClr val="ED88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982CD0B-E2DF-7AE6-1F90-DAAD340E3076}"/>
              </a:ext>
            </a:extLst>
          </p:cNvPr>
          <p:cNvSpPr txBox="1">
            <a:spLocks/>
          </p:cNvSpPr>
          <p:nvPr/>
        </p:nvSpPr>
        <p:spPr>
          <a:xfrm>
            <a:off x="567802" y="5216915"/>
            <a:ext cx="4892398" cy="175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Arabia Felix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terreno fertile, agricoltura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commercio, città popolate, porti trafficati</a:t>
            </a: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92D7016-27F1-FBBE-96B6-DD6EDB627311}"/>
              </a:ext>
            </a:extLst>
          </p:cNvPr>
          <p:cNvSpPr txBox="1">
            <a:spLocks/>
          </p:cNvSpPr>
          <p:nvPr/>
        </p:nvSpPr>
        <p:spPr>
          <a:xfrm>
            <a:off x="964691" y="432130"/>
            <a:ext cx="4419839" cy="593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lgerian" panose="04020705040A02060702" pitchFamily="82" charset="0"/>
              </a:rPr>
              <a:t>Arabia centro settentrionale</a:t>
            </a:r>
          </a:p>
          <a:p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7A0CCA4-F0C5-EA9B-9E12-ABFC20790C95}"/>
              </a:ext>
            </a:extLst>
          </p:cNvPr>
          <p:cNvSpPr txBox="1">
            <a:spLocks/>
          </p:cNvSpPr>
          <p:nvPr/>
        </p:nvSpPr>
        <p:spPr>
          <a:xfrm>
            <a:off x="964691" y="1089937"/>
            <a:ext cx="4892398" cy="175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domina il deserto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oasi, zone fertili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nomadi beduini</a:t>
            </a: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  <a:p>
            <a:pPr marL="0" lvl="1" algn="l"/>
            <a:endParaRPr lang="it-IT" sz="2400" dirty="0">
              <a:latin typeface="Amasis MT Pro Medium" panose="020406040500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BD0CF92-3055-74A6-3004-1ACB6FC2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0"/>
            <a:ext cx="7122130" cy="67722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083282A-2D0E-326B-ADDB-7478D1C4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779" y="79646"/>
            <a:ext cx="4419983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3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duna, sabbia, duna di sabbia, deserto&#10;&#10;Descrizione generata automaticamente">
            <a:extLst>
              <a:ext uri="{FF2B5EF4-FFF2-40B4-BE49-F238E27FC236}">
                <a16:creationId xmlns:a16="http://schemas.microsoft.com/office/drawing/2014/main" id="{0EE8C867-AC6C-0B3E-B25E-D28D0EC3C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rcRect r="1" b="1784"/>
          <a:stretch/>
        </p:blipFill>
        <p:spPr>
          <a:xfrm>
            <a:off x="94554" y="323908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5118FF-384B-963F-0E25-A36A9109607D}"/>
              </a:ext>
            </a:extLst>
          </p:cNvPr>
          <p:cNvSpPr txBox="1"/>
          <p:nvPr/>
        </p:nvSpPr>
        <p:spPr>
          <a:xfrm>
            <a:off x="3117257" y="895350"/>
            <a:ext cx="578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lgerian" panose="04020705040A02060702" pitchFamily="82" charset="0"/>
              </a:rPr>
              <a:t>I beduini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26A883-382C-4150-7DD4-967FCCC83811}"/>
              </a:ext>
            </a:extLst>
          </p:cNvPr>
          <p:cNvSpPr txBox="1"/>
          <p:nvPr/>
        </p:nvSpPr>
        <p:spPr>
          <a:xfrm>
            <a:off x="2638424" y="1501258"/>
            <a:ext cx="74961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ottimi allevatori e mercanti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allevavano soprattutto dromedari e cammelli 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hanno creato una fitta rete di scambi e di commerci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erano divisi in</a:t>
            </a:r>
            <a:r>
              <a:rPr lang="it-IT" u="sng" dirty="0">
                <a:latin typeface="Amasis MT Pro Medium" panose="02040604050005020304" pitchFamily="18" charset="0"/>
              </a:rPr>
              <a:t> clan </a:t>
            </a:r>
            <a:r>
              <a:rPr lang="it-IT" dirty="0">
                <a:latin typeface="Amasis MT Pro Medium" panose="02040604050005020304" pitchFamily="18" charset="0"/>
              </a:rPr>
              <a:t>(gruppi parentali guidati da un capo scelto in base alla anzianità, saggezza e coraggio)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-i clan erano riuniti in </a:t>
            </a:r>
            <a:r>
              <a:rPr lang="it-IT" u="sng" dirty="0">
                <a:latin typeface="Amasis MT Pro Medium" panose="02040604050005020304" pitchFamily="18" charset="0"/>
              </a:rPr>
              <a:t>tribù </a:t>
            </a:r>
            <a:r>
              <a:rPr lang="it-IT" dirty="0">
                <a:latin typeface="Amasis MT Pro Medium" panose="02040604050005020304" pitchFamily="18" charset="0"/>
              </a:rPr>
              <a:t>(erano regolate non da regole ma dall’uso e tradizione )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le tribù erano in competizione per  la conquista delle oasi migliori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tutte le tribù parlavano la lingua araba e avevano la stessa religione</a:t>
            </a:r>
          </a:p>
          <a:p>
            <a:pPr marL="0" lvl="1" algn="l"/>
            <a:r>
              <a:rPr lang="it-IT" dirty="0">
                <a:latin typeface="Amasis MT Pro Medium" panose="02040604050005020304" pitchFamily="18" charset="0"/>
              </a:rPr>
              <a:t>- religione politeista, adoravano la luna, le stelle, il sole ( conoscevano anche altre religioni propri grazie ai loro viaggi)</a:t>
            </a:r>
          </a:p>
          <a:p>
            <a:pPr marL="0" lvl="1" algn="l"/>
            <a:endParaRPr lang="it-IT" u="sng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09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E90856-91BB-9889-6747-2E81E26A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16" y="0"/>
            <a:ext cx="4896884" cy="36131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6EBE73-1A99-B202-5C61-2802CC4D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116" y="3613165"/>
            <a:ext cx="4896884" cy="32448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56CD47-916E-BD1C-461E-C8B35A9CCE5D}"/>
              </a:ext>
            </a:extLst>
          </p:cNvPr>
          <p:cNvSpPr txBox="1"/>
          <p:nvPr/>
        </p:nvSpPr>
        <p:spPr>
          <a:xfrm>
            <a:off x="1562100" y="771525"/>
            <a:ext cx="40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lgerian" panose="04020705040A02060702" pitchFamily="82" charset="0"/>
              </a:rPr>
              <a:t>LA MECCA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65E5DA-8F51-D45A-E39F-C74C79406CAA}"/>
              </a:ext>
            </a:extLst>
          </p:cNvPr>
          <p:cNvSpPr txBox="1"/>
          <p:nvPr/>
        </p:nvSpPr>
        <p:spPr>
          <a:xfrm>
            <a:off x="670560" y="1754505"/>
            <a:ext cx="651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masis MT Pro Medium" panose="02040604050005020304" pitchFamily="18" charset="0"/>
              </a:rPr>
              <a:t>- centro religioso ed economico comune a tutti gli abitanti dell’Arabia e meta di pellegrinaggio per i beduini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r>
              <a:rPr lang="it-IT" sz="2400" dirty="0">
                <a:latin typeface="Amasis MT Pro Medium" panose="02040604050005020304" pitchFamily="18" charset="0"/>
              </a:rPr>
              <a:t>- in un santuario chiamato </a:t>
            </a:r>
            <a:r>
              <a:rPr lang="it-IT" sz="2400" dirty="0" err="1">
                <a:latin typeface="Amasis MT Pro Medium" panose="02040604050005020304" pitchFamily="18" charset="0"/>
              </a:rPr>
              <a:t>Ka’aba</a:t>
            </a:r>
            <a:r>
              <a:rPr lang="it-IT" sz="2400" dirty="0">
                <a:latin typeface="Amasis MT Pro Medium" panose="02040604050005020304" pitchFamily="18" charset="0"/>
              </a:rPr>
              <a:t> erano venerati tutti gli dèi del deserto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r>
              <a:rPr lang="it-IT" sz="2400" dirty="0">
                <a:latin typeface="Amasis MT Pro Medium" panose="02040604050005020304" pitchFamily="18" charset="0"/>
              </a:rPr>
              <a:t>-LA PIETRA NERA , si pensa che sia un meteorite portato sulla Terra dall’arcangelo Gabriele e che si è annerita assorbendo tutti i peccati degli uomini 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6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F81AB4-93ED-9467-A79D-F56B7F17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180974"/>
            <a:ext cx="5715000" cy="64328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BF865F-6F25-FDC5-7783-40F0D6D21A4F}"/>
              </a:ext>
            </a:extLst>
          </p:cNvPr>
          <p:cNvSpPr txBox="1"/>
          <p:nvPr/>
        </p:nvSpPr>
        <p:spPr>
          <a:xfrm>
            <a:off x="276225" y="620403"/>
            <a:ext cx="609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lgerian" panose="04020705040A02060702" pitchFamily="82" charset="0"/>
              </a:rPr>
              <a:t>Il </a:t>
            </a:r>
            <a:r>
              <a:rPr lang="it-IT" sz="2400" dirty="0" err="1">
                <a:latin typeface="Algerian" panose="04020705040A02060702" pitchFamily="82" charset="0"/>
              </a:rPr>
              <a:t>maometto</a:t>
            </a:r>
            <a:endParaRPr lang="it-IT" sz="2400" dirty="0">
              <a:latin typeface="Algerian" panose="04020705040A02060702" pitchFamily="82" charset="0"/>
            </a:endParaRPr>
          </a:p>
          <a:p>
            <a:pPr algn="ctr"/>
            <a:r>
              <a:rPr lang="it-IT" sz="2400" dirty="0">
                <a:latin typeface="Algerian" panose="04020705040A02060702" pitchFamily="82" charset="0"/>
              </a:rPr>
              <a:t>Il profeta di Allah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1C03F7-8E30-A006-DC9C-DFBAF41E6CFD}"/>
              </a:ext>
            </a:extLst>
          </p:cNvPr>
          <p:cNvSpPr txBox="1"/>
          <p:nvPr/>
        </p:nvSpPr>
        <p:spPr>
          <a:xfrm>
            <a:off x="498925" y="1615736"/>
            <a:ext cx="52626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masis MT Pro Medium" panose="02040604050005020304" pitchFamily="18" charset="0"/>
              </a:rPr>
              <a:t>- Muhammad «il lodato»</a:t>
            </a:r>
          </a:p>
          <a:p>
            <a:r>
              <a:rPr lang="it-IT" sz="2400" dirty="0">
                <a:latin typeface="Amasis MT Pro Medium" panose="02040604050005020304" pitchFamily="18" charset="0"/>
              </a:rPr>
              <a:t>- era affascinato dalla fede in unico dio</a:t>
            </a:r>
          </a:p>
          <a:p>
            <a:r>
              <a:rPr lang="it-IT" sz="2400" dirty="0">
                <a:latin typeface="Amasis MT Pro Medium" panose="02040604050005020304" pitchFamily="18" charset="0"/>
              </a:rPr>
              <a:t>- unità religiosa per unire  politicamente i popoli Arabi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r>
              <a:rPr lang="it-IT" sz="2400" dirty="0">
                <a:latin typeface="Amasis MT Pro Medium" panose="02040604050005020304" pitchFamily="18" charset="0"/>
              </a:rPr>
              <a:t>- Allah, unico vero Dio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r>
              <a:rPr lang="it-IT" sz="2400" dirty="0">
                <a:latin typeface="Amasis MT Pro Medium" panose="02040604050005020304" pitchFamily="18" charset="0"/>
              </a:rPr>
              <a:t>- fede ISLAM «sottomissione»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r>
              <a:rPr lang="it-IT" sz="2400" dirty="0">
                <a:latin typeface="Amasis MT Pro Medium" panose="02040604050005020304" pitchFamily="18" charset="0"/>
              </a:rPr>
              <a:t>- fugge dalla Mecca a Medina( città del </a:t>
            </a:r>
            <a:r>
              <a:rPr lang="it-IT" sz="2400" dirty="0" err="1">
                <a:latin typeface="Amasis MT Pro Medium" panose="02040604050005020304" pitchFamily="18" charset="0"/>
              </a:rPr>
              <a:t>Profetta</a:t>
            </a:r>
            <a:r>
              <a:rPr lang="it-IT" sz="2400" dirty="0">
                <a:latin typeface="Amasis MT Pro Medium" panose="02040604050005020304" pitchFamily="18" charset="0"/>
              </a:rPr>
              <a:t>)</a:t>
            </a:r>
          </a:p>
          <a:p>
            <a:endParaRPr lang="it-IT" sz="2400" dirty="0">
              <a:latin typeface="Amasis MT Pro Medium" panose="02040604050005020304" pitchFamily="18" charset="0"/>
            </a:endParaRPr>
          </a:p>
          <a:p>
            <a:endParaRPr lang="it-IT" sz="24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13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BF865F-6F25-FDC5-7783-40F0D6D21A4F}"/>
              </a:ext>
            </a:extLst>
          </p:cNvPr>
          <p:cNvSpPr txBox="1"/>
          <p:nvPr/>
        </p:nvSpPr>
        <p:spPr>
          <a:xfrm>
            <a:off x="640080" y="325370"/>
            <a:ext cx="4368602" cy="720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lgerian" panose="04020705040A02060702" pitchFamily="82" charset="0"/>
              </a:rPr>
              <a:t>La </a:t>
            </a:r>
            <a:r>
              <a:rPr lang="en-US" sz="2400" dirty="0" err="1">
                <a:latin typeface="Algerian" panose="04020705040A02060702" pitchFamily="82" charset="0"/>
              </a:rPr>
              <a:t>Nascita</a:t>
            </a:r>
            <a:r>
              <a:rPr lang="en-US" sz="2400" dirty="0">
                <a:latin typeface="Algerian" panose="04020705040A02060702" pitchFamily="82" charset="0"/>
              </a:rPr>
              <a:t> </a:t>
            </a:r>
            <a:r>
              <a:rPr lang="en-US" sz="2400" dirty="0" err="1">
                <a:latin typeface="Algerian" panose="04020705040A02060702" pitchFamily="82" charset="0"/>
              </a:rPr>
              <a:t>dell’islam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D8862"/>
          </a:solidFill>
          <a:ln w="38100" cap="rnd">
            <a:solidFill>
              <a:srgbClr val="ED88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1C03F7-8E30-A006-DC9C-DFBAF41E6CFD}"/>
              </a:ext>
            </a:extLst>
          </p:cNvPr>
          <p:cNvSpPr txBox="1"/>
          <p:nvPr/>
        </p:nvSpPr>
        <p:spPr>
          <a:xfrm>
            <a:off x="640080" y="2719642"/>
            <a:ext cx="4484370" cy="3238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Amasis MT Pro Medium" panose="02040604050005020304" pitchFamily="18" charset="0"/>
              </a:rPr>
              <a:t>- 24 </a:t>
            </a:r>
            <a:r>
              <a:rPr lang="en-US" sz="2400" dirty="0" err="1">
                <a:latin typeface="Amasis MT Pro Medium" panose="02040604050005020304" pitchFamily="18" charset="0"/>
              </a:rPr>
              <a:t>settembre</a:t>
            </a:r>
            <a:r>
              <a:rPr lang="en-US" sz="2400" dirty="0">
                <a:latin typeface="Amasis MT Pro Medium" panose="02040604050005020304" pitchFamily="18" charset="0"/>
              </a:rPr>
              <a:t> 622 </a:t>
            </a:r>
            <a:r>
              <a:rPr lang="en-US" sz="2400" dirty="0" err="1">
                <a:latin typeface="Amasis MT Pro Medium" panose="02040604050005020304" pitchFamily="18" charset="0"/>
              </a:rPr>
              <a:t>dC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inizio</a:t>
            </a:r>
            <a:r>
              <a:rPr lang="en-US" sz="2400" dirty="0">
                <a:latin typeface="Amasis MT Pro Medium" panose="02040604050005020304" pitchFamily="18" charset="0"/>
              </a:rPr>
              <a:t> del </a:t>
            </a:r>
            <a:r>
              <a:rPr lang="en-US" sz="2400" dirty="0" err="1">
                <a:latin typeface="Amasis MT Pro Medium" panose="02040604050005020304" pitchFamily="18" charset="0"/>
              </a:rPr>
              <a:t>calendario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islamico</a:t>
            </a:r>
            <a:endParaRPr lang="en-US" sz="2400" dirty="0">
              <a:latin typeface="Amasis MT Pro Medium" panose="02040604050005020304" pitchFamily="18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Amasis MT Pro Medium" panose="02040604050005020304" pitchFamily="18" charset="0"/>
              </a:rPr>
              <a:t>- Islam </a:t>
            </a:r>
            <a:r>
              <a:rPr lang="en-US" sz="2400" dirty="0" err="1">
                <a:latin typeface="Amasis MT Pro Medium" panose="02040604050005020304" pitchFamily="18" charset="0"/>
              </a:rPr>
              <a:t>unifica</a:t>
            </a:r>
            <a:r>
              <a:rPr lang="en-US" sz="2400" dirty="0">
                <a:latin typeface="Amasis MT Pro Medium" panose="02040604050005020304" pitchFamily="18" charset="0"/>
              </a:rPr>
              <a:t> la </a:t>
            </a:r>
            <a:r>
              <a:rPr lang="en-US" sz="2400" dirty="0" err="1">
                <a:latin typeface="Amasis MT Pro Medium" panose="02040604050005020304" pitchFamily="18" charset="0"/>
              </a:rPr>
              <a:t>penisola</a:t>
            </a:r>
            <a:r>
              <a:rPr lang="en-US" sz="2400" dirty="0">
                <a:latin typeface="Amasis MT Pro Medium" panose="02040604050005020304" pitchFamily="18" charset="0"/>
              </a:rPr>
              <a:t> arabica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Amasis MT Pro Medium" panose="02040604050005020304" pitchFamily="18" charset="0"/>
              </a:rPr>
              <a:t>- il </a:t>
            </a:r>
            <a:r>
              <a:rPr lang="en-US" sz="2400" dirty="0" err="1">
                <a:latin typeface="Amasis MT Pro Medium" panose="02040604050005020304" pitchFamily="18" charset="0"/>
              </a:rPr>
              <a:t>Corano</a:t>
            </a:r>
            <a:r>
              <a:rPr lang="en-US" sz="2400" dirty="0">
                <a:latin typeface="Amasis MT Pro Medium" panose="02040604050005020304" pitchFamily="18" charset="0"/>
              </a:rPr>
              <a:t>, </a:t>
            </a:r>
            <a:r>
              <a:rPr lang="en-US" sz="2400" dirty="0" err="1">
                <a:latin typeface="Amasis MT Pro Medium" panose="02040604050005020304" pitchFamily="18" charset="0"/>
              </a:rPr>
              <a:t>libro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sacro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dell’islam</a:t>
            </a:r>
            <a:r>
              <a:rPr lang="en-US" sz="2400" dirty="0">
                <a:latin typeface="Amasis MT Pro Medium" panose="02040604050005020304" pitchFamily="18" charset="0"/>
              </a:rPr>
              <a:t>, </a:t>
            </a:r>
            <a:r>
              <a:rPr lang="en-US" sz="2400" dirty="0" err="1">
                <a:latin typeface="Amasis MT Pro Medium" panose="02040604050005020304" pitchFamily="18" charset="0"/>
              </a:rPr>
              <a:t>contiene</a:t>
            </a:r>
            <a:r>
              <a:rPr lang="en-US" sz="2400" dirty="0">
                <a:latin typeface="Amasis MT Pro Medium" panose="02040604050005020304" pitchFamily="18" charset="0"/>
              </a:rPr>
              <a:t> tutti </a:t>
            </a:r>
            <a:r>
              <a:rPr lang="en-US" sz="2400" dirty="0" err="1">
                <a:latin typeface="Amasis MT Pro Medium" panose="02040604050005020304" pitchFamily="18" charset="0"/>
              </a:rPr>
              <a:t>i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principi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fondamentali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della</a:t>
            </a:r>
            <a:r>
              <a:rPr lang="en-US" sz="2400" dirty="0"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latin typeface="Amasis MT Pro Medium" panose="02040604050005020304" pitchFamily="18" charset="0"/>
              </a:rPr>
              <a:t>religione</a:t>
            </a:r>
            <a:endParaRPr lang="en-US" sz="2400" dirty="0">
              <a:latin typeface="Amasis MT Pro Medium" panose="020406040500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dirty="0">
              <a:latin typeface="Amasis MT Pro Medium" panose="02040604050005020304" pitchFamily="18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DDEDD2-065D-6A86-ECA8-9371C313B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r="898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927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D3522"/>
      </a:dk2>
      <a:lt2>
        <a:srgbClr val="E2E6E8"/>
      </a:lt2>
      <a:accent1>
        <a:srgbClr val="ED8862"/>
      </a:accent1>
      <a:accent2>
        <a:srgbClr val="CB9B2F"/>
      </a:accent2>
      <a:accent3>
        <a:srgbClr val="9FA94E"/>
      </a:accent3>
      <a:accent4>
        <a:srgbClr val="74B43B"/>
      </a:accent4>
      <a:accent5>
        <a:srgbClr val="35BA2E"/>
      </a:accent5>
      <a:accent6>
        <a:srgbClr val="31B962"/>
      </a:accent6>
      <a:hlink>
        <a:srgbClr val="5E8A9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406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Algerian</vt:lpstr>
      <vt:lpstr>Amasis MT Pro Medium</vt:lpstr>
      <vt:lpstr>Arial</vt:lpstr>
      <vt:lpstr>Modern Love</vt:lpstr>
      <vt:lpstr>The Hand</vt:lpstr>
      <vt:lpstr>SketchyVTI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Nada Vukadinovic</dc:creator>
  <cp:lastModifiedBy>Nada Vukadinovic</cp:lastModifiedBy>
  <cp:revision>4</cp:revision>
  <cp:lastPrinted>2023-11-08T21:37:26Z</cp:lastPrinted>
  <dcterms:created xsi:type="dcterms:W3CDTF">2023-11-08T18:14:00Z</dcterms:created>
  <dcterms:modified xsi:type="dcterms:W3CDTF">2023-11-08T21:55:28Z</dcterms:modified>
</cp:coreProperties>
</file>