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hoIQZKSHaoQXZyEJ+vxqeZ8xdC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layfairDisplay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33" Type="http://schemas.openxmlformats.org/officeDocument/2006/relationships/font" Target="fonts/Oswald-bold.fntdata"/><Relationship Id="rId10" Type="http://schemas.openxmlformats.org/officeDocument/2006/relationships/slide" Target="slides/slide6.xml"/><Relationship Id="rId32" Type="http://schemas.openxmlformats.org/officeDocument/2006/relationships/font" Target="fonts/Oswald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f0f490e41_0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f0f490e41_0_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2df0f490e41_0_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eecb97460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eecb97460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deecb97460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f0f490e41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f0f490e41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df0f490e41_0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f0f490e41_0_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f0f490e41_0_4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df0f490e41_0_4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f0f490e41_0_3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f0f490e41_0_3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df0f490e41_0_3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f0f490e41_0_4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f0f490e41_0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df0f490e41_0_4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f0f490e41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df0f490e41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df0f490e41_0_3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f0f490e41_0_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f0f490e41_0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df0f490e41_0_3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c21ba543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c21ba543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2dc21ba543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eecb9746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eecb9746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2deecb9746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eecb97460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eecb97460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deecb97460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eecb97460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deecb97460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deecb97460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eecb97460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eecb97460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2deecb97460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eecb97460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eecb97460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deecb97460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df0f490e41_0_228"/>
          <p:cNvSpPr/>
          <p:nvPr/>
        </p:nvSpPr>
        <p:spPr>
          <a:xfrm>
            <a:off x="5715000" y="0"/>
            <a:ext cx="96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2df0f490e41_0_228"/>
          <p:cNvSpPr/>
          <p:nvPr/>
        </p:nvSpPr>
        <p:spPr>
          <a:xfrm>
            <a:off x="5811300" y="0"/>
            <a:ext cx="51375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g2df0f490e41_0_228"/>
          <p:cNvSpPr txBox="1"/>
          <p:nvPr>
            <p:ph type="ctrTitle"/>
          </p:nvPr>
        </p:nvSpPr>
        <p:spPr>
          <a:xfrm>
            <a:off x="459000" y="1871800"/>
            <a:ext cx="11274000" cy="28623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" name="Google Shape;17;g2df0f490e41_0_228"/>
          <p:cNvSpPr txBox="1"/>
          <p:nvPr>
            <p:ph idx="1" type="subTitle"/>
          </p:nvPr>
        </p:nvSpPr>
        <p:spPr>
          <a:xfrm>
            <a:off x="459000" y="4734200"/>
            <a:ext cx="6546900" cy="770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g2df0f490e41_0_22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df0f490e41_0_267"/>
          <p:cNvSpPr txBox="1"/>
          <p:nvPr>
            <p:ph hasCustomPrompt="1" type="title"/>
          </p:nvPr>
        </p:nvSpPr>
        <p:spPr>
          <a:xfrm>
            <a:off x="415600" y="1333233"/>
            <a:ext cx="11360700" cy="2861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g2df0f490e41_0_267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highlight>
                  <a:schemeClr val="dk1"/>
                </a:highlight>
              </a:defRPr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dk1"/>
                </a:highlight>
              </a:defRPr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dk1"/>
                </a:highlight>
              </a:defRPr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5" name="Google Shape;55;g2df0f490e41_0_267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f0f490e41_0_271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df0f490e41_0_234"/>
          <p:cNvSpPr/>
          <p:nvPr/>
        </p:nvSpPr>
        <p:spPr>
          <a:xfrm rot="5400000">
            <a:off x="6067700" y="-664800"/>
            <a:ext cx="56700" cy="1127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g2df0f490e41_0_234"/>
          <p:cNvSpPr txBox="1"/>
          <p:nvPr>
            <p:ph type="title"/>
          </p:nvPr>
        </p:nvSpPr>
        <p:spPr>
          <a:xfrm>
            <a:off x="459000" y="1871800"/>
            <a:ext cx="11274000" cy="28623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Google Shape;22;g2df0f490e41_0_234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df0f490e41_0_23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" name="Google Shape;25;g2df0f490e41_0_238"/>
          <p:cNvSpPr txBox="1"/>
          <p:nvPr>
            <p:ph idx="1" type="body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6" name="Google Shape;26;g2df0f490e41_0_23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df0f490e41_0_24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9" name="Google Shape;29;g2df0f490e41_0_242"/>
          <p:cNvSpPr txBox="1"/>
          <p:nvPr>
            <p:ph idx="1" type="body"/>
          </p:nvPr>
        </p:nvSpPr>
        <p:spPr>
          <a:xfrm>
            <a:off x="415600" y="1645400"/>
            <a:ext cx="53331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2df0f490e41_0_242"/>
          <p:cNvSpPr txBox="1"/>
          <p:nvPr>
            <p:ph idx="2" type="body"/>
          </p:nvPr>
        </p:nvSpPr>
        <p:spPr>
          <a:xfrm>
            <a:off x="6443200" y="1645400"/>
            <a:ext cx="53331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df0f490e41_0_242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df0f490e41_0_24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4" name="Google Shape;34;g2df0f490e41_0_247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df0f490e41_0_25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7" name="Google Shape;37;g2df0f490e41_0_25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2df0f490e41_0_250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df0f490e41_0_254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1" name="Google Shape;41;g2df0f490e41_0_254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df0f490e41_0_257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g2df0f490e41_0_257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g2df0f490e41_0_257"/>
          <p:cNvSpPr txBox="1"/>
          <p:nvPr>
            <p:ph type="title"/>
          </p:nvPr>
        </p:nvSpPr>
        <p:spPr>
          <a:xfrm>
            <a:off x="354000" y="1442233"/>
            <a:ext cx="5393700" cy="2381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6" name="Google Shape;46;g2df0f490e41_0_257"/>
          <p:cNvSpPr txBox="1"/>
          <p:nvPr>
            <p:ph idx="1" type="subTitle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g2df0f490e41_0_257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highlight>
                  <a:schemeClr val="lt1"/>
                </a:highlight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lt1"/>
                </a:highlight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lt1"/>
                </a:highlight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8" name="Google Shape;48;g2df0f490e41_0_257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f0f490e41_0_26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51" name="Google Shape;51;g2df0f490e41_0_264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gradFill>
          <a:gsLst>
            <a:gs pos="0">
              <a:schemeClr val="lt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df0f490e41_0_2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" name="Google Shape;11;g2df0f490e41_0_224"/>
          <p:cNvSpPr txBox="1"/>
          <p:nvPr>
            <p:ph idx="1" type="body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●"/>
              <a:defRPr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●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●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" name="Google Shape;12;g2df0f490e41_0_224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my-personaltrainer.it/salute/benessere.html" TargetMode="External"/><Relationship Id="rId4" Type="http://schemas.openxmlformats.org/officeDocument/2006/relationships/hyperlink" Target="https://www.my-personaltrainer.it/stress-fitness.html" TargetMode="External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my-personaltrainer.it/salute-benessere/insufficienza-renale.html" TargetMode="External"/><Relationship Id="rId4" Type="http://schemas.openxmlformats.org/officeDocument/2006/relationships/hyperlink" Target="https://www.my-personaltrainer.it/osteoporosi.htm" TargetMode="External"/><Relationship Id="rId5" Type="http://schemas.openxmlformats.org/officeDocument/2006/relationships/hyperlink" Target="https://www.my-personaltrainer.it/denti.html" TargetMode="External"/><Relationship Id="rId6" Type="http://schemas.openxmlformats.org/officeDocument/2006/relationships/hyperlink" Target="https://www.my-personaltrainer.it/capelli.htm" TargetMode="External"/><Relationship Id="rId7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onsolodiete.it/proteine/" TargetMode="External"/><Relationship Id="rId4" Type="http://schemas.openxmlformats.org/officeDocument/2006/relationships/hyperlink" Target="https://www.nonsolodiete.it/vitamine-del-gruppo-b/" TargetMode="External"/><Relationship Id="rId5" Type="http://schemas.openxmlformats.org/officeDocument/2006/relationships/hyperlink" Target="https://www.nonsolodiete.it/vitamina-a/" TargetMode="External"/><Relationship Id="rId6" Type="http://schemas.openxmlformats.org/officeDocument/2006/relationships/hyperlink" Target="https://www.nonsolodiete.it/vitamina-c/" TargetMode="External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f0f490e41_0_273"/>
          <p:cNvSpPr txBox="1"/>
          <p:nvPr>
            <p:ph type="ctrTitle"/>
          </p:nvPr>
        </p:nvSpPr>
        <p:spPr>
          <a:xfrm>
            <a:off x="459000" y="1871800"/>
            <a:ext cx="11274000" cy="28623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880000" dist="26670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/>
              <a:t>MENS SANA IN CORPORE SANO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eecb97460_0_45"/>
          <p:cNvSpPr txBox="1"/>
          <p:nvPr>
            <p:ph type="title"/>
          </p:nvPr>
        </p:nvSpPr>
        <p:spPr>
          <a:xfrm>
            <a:off x="348000" y="2758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4. DIETA MEDITERRANEA: CONFERENZA UNESCO</a:t>
            </a:r>
            <a:endParaRPr/>
          </a:p>
        </p:txBody>
      </p:sp>
      <p:sp>
        <p:nvSpPr>
          <p:cNvPr id="145" name="Google Shape;145;g2deecb97460_0_45"/>
          <p:cNvSpPr txBox="1"/>
          <p:nvPr/>
        </p:nvSpPr>
        <p:spPr>
          <a:xfrm>
            <a:off x="348000" y="3233575"/>
            <a:ext cx="11496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i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La Dieta Mediterranea costituisce un insieme di abilità, conoscenze, pratiche e tradizioni che spaziano dal paesaggio alla tavola, che comprendono le coltivazioni, il raccolto, la pesca, la conservazione, lavorazione, la preparazione e, in particolare, il consumo degli alimenti. La Dieta Mediterranea è caratterizzata da un modello nutrizionale che è rimasto costante nel tempo e nello spazio, che consiste principalmente di olio d’oliva, cereali, frutta e verdura fresca o secca, una quantità moderata di pesce, latticini e carne, e molti condimenti e spezie, il tutto accompagnato da vino o infusi, nel rispetto delle credenze di ogni comunità. Tuttavia, la Dieta Mediterranea (dal greco diaita, o stile di vita) riguarda più che i semplici alimenti. Essa promuove l’interazione sociale, dal momento che i pasti comuni rappresentano la pietra angolare delle usanze sociali e degli eventi festivi. Essa ha dato origine a un considerevole corpo di conoscenze, canzoni, massime, racconti e leggende.”</a:t>
            </a:r>
            <a:endParaRPr i="1" sz="21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deecb97460_0_45"/>
          <p:cNvSpPr txBox="1"/>
          <p:nvPr/>
        </p:nvSpPr>
        <p:spPr>
          <a:xfrm>
            <a:off x="348000" y="1236025"/>
            <a:ext cx="7638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Il 16 novembre 2010 a Nairobi in Kenya il Comitato Intergovernativo della Convenzione Unesco sul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Patrimonio Culturale Immateriale approva l’iscrizione della Dieta Mediterranea nella Lista del Patrimonio Culturale Immateriale.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Questa è una piccola parte del discorso pronunciato in quella occasione:</a:t>
            </a:r>
            <a:endParaRPr sz="21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deecb97460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500" y="986475"/>
            <a:ext cx="3669875" cy="2065276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123825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f0f490e41_0_36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5. LA SALUTE MENTALE</a:t>
            </a:r>
            <a:endParaRPr/>
          </a:p>
        </p:txBody>
      </p:sp>
      <p:sp>
        <p:nvSpPr>
          <p:cNvPr id="154" name="Google Shape;154;g2df0f490e41_0_361"/>
          <p:cNvSpPr txBox="1"/>
          <p:nvPr>
            <p:ph idx="1" type="body"/>
          </p:nvPr>
        </p:nvSpPr>
        <p:spPr>
          <a:xfrm>
            <a:off x="6655000" y="1810050"/>
            <a:ext cx="51213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La salute mentale è una parte importante della salute e del </a:t>
            </a:r>
            <a:r>
              <a:rPr lang="it-IT" sz="20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benessere</a:t>
            </a: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generale: </a:t>
            </a: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influenza il modo in cui pensiamo, sentiamo e agiamo mentre affrontiamo la vita</a:t>
            </a: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; aiuta anche a determinare come gestiamo lo </a:t>
            </a:r>
            <a:r>
              <a:rPr lang="it-IT" sz="20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stress</a:t>
            </a: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ci relazioniamo con gli altri e facciamo delle scelte.</a:t>
            </a:r>
            <a:endParaRPr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Salute mentale è un termine usato per descrivere il </a:t>
            </a: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benessere emotivo, psicologico e sociale</a:t>
            </a: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 La salute mentale è parte integrante della salute e del benessere e, come tale, è importante in ogni fase della vita, dall'infanzia all'adolescenza fino all'età adulta.</a:t>
            </a:r>
            <a:endParaRPr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df0f490e41_0_3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550" y="2105138"/>
            <a:ext cx="6015025" cy="3503324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f0f490e41_0_42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5. SALUTE MENTALE NEGLI ATLETI PROFESSIONISTI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df0f490e41_0_423"/>
          <p:cNvSpPr txBox="1"/>
          <p:nvPr>
            <p:ph idx="1" type="body"/>
          </p:nvPr>
        </p:nvSpPr>
        <p:spPr>
          <a:xfrm>
            <a:off x="340225" y="1461538"/>
            <a:ext cx="11436000" cy="142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Lo sport d’élite ha aumentato le pressioni sugli atleti sia da un punto di vista prettamente fisico (aumento dei carichi di lavoro e delle competizioni) sia da un punto di vista mentale. Una riduzione della salute mentale è intesa come, ad esempio, la comparsa di ansia, depressione, burnout, disagio psichico ed abuso di sostanze. La </a:t>
            </a:r>
            <a:r>
              <a:rPr b="1"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salute mentale</a:t>
            </a:r>
            <a:r>
              <a:rPr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è un tema sempre più discusso anche nell’ambiente sportivo. Sebbene per molti si tratti ancora di uno stigma, </a:t>
            </a:r>
            <a:r>
              <a:rPr b="1"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sempre più atleti professionisti si aprono e dichiarano pubblicamente di soffrire di disturbi quali depressione e ansia</a:t>
            </a:r>
            <a:r>
              <a:rPr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df0f490e41_0_423"/>
          <p:cNvPicPr preferRelativeResize="0"/>
          <p:nvPr/>
        </p:nvPicPr>
        <p:blipFill rotWithShape="1">
          <a:blip r:embed="rId3">
            <a:alphaModFix/>
          </a:blip>
          <a:srcRect b="20477" l="0" r="0" t="0"/>
          <a:stretch/>
        </p:blipFill>
        <p:spPr>
          <a:xfrm>
            <a:off x="5737700" y="3313400"/>
            <a:ext cx="6142250" cy="2747525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  <p:sp>
        <p:nvSpPr>
          <p:cNvPr id="164" name="Google Shape;164;g2df0f490e41_0_423"/>
          <p:cNvSpPr txBox="1"/>
          <p:nvPr/>
        </p:nvSpPr>
        <p:spPr>
          <a:xfrm>
            <a:off x="340225" y="2883250"/>
            <a:ext cx="5244600" cy="28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La figura dell’atleta è stata per lungo tempo circondata da un’aura quasi mitica: uomini e donne dotati di qualità sovrumane, in grado di spingere il proprio corpo oltre i limiti concessi al resto della popolazione mondiale grazie, soprattutto, a una rigida di disciplina e ad un mindset impostato sulla performance e sulla ricerca del massimo. Tutti noi spettatori abbiamo recentemente scoperto che non è così. </a:t>
            </a:r>
            <a:r>
              <a:rPr b="1"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Gli atleti</a:t>
            </a:r>
            <a:r>
              <a:rPr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come loro stessi si stanno impegnando a mostrare,</a:t>
            </a:r>
            <a:r>
              <a:rPr b="1"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sono esseri umani e come tali sono soggetti alle conseguenze di una vita stressante, fisicamente ed emotivamente</a:t>
            </a:r>
            <a:r>
              <a:rPr lang="it-IT" sz="17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e di aspettative enormi da parte del pubblico e, soprattutto, delle società per cui gareggiano. Il rischio di vedere compromessa la propria salute mentale è altissimo.</a:t>
            </a:r>
            <a:endParaRPr sz="17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f0f490e41_0_37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5. DISTURBI DELL’ALIMENTAZIONE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df0f490e41_0_373"/>
          <p:cNvSpPr txBox="1"/>
          <p:nvPr>
            <p:ph idx="1" type="body"/>
          </p:nvPr>
        </p:nvSpPr>
        <p:spPr>
          <a:xfrm>
            <a:off x="810600" y="1429250"/>
            <a:ext cx="5973600" cy="27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I disturbi alimentari, più propriamente definibili disturbi del comportamento alimentare, sono 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disagi e patologie di natura psicologica e psichiatrica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- anche se i casi più frequenti sono i cosiddetti "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borderline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", oppure i sintomi sporadici. I disturbi alimentari sono infatti legati alla 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valutazione disfunzionale che la persona fa di 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stessa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 Si parla di valutazione disfunzionale quando il valore percepito della persona è fortemente connesso all'ideale di magrezza, al peso e al controllo della propria forma corporea. </a:t>
            </a:r>
            <a:endParaRPr sz="18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2df0f490e41_0_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375" y="820025"/>
            <a:ext cx="5015525" cy="3441225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  <p:sp>
        <p:nvSpPr>
          <p:cNvPr id="173" name="Google Shape;173;g2df0f490e41_0_373"/>
          <p:cNvSpPr txBox="1"/>
          <p:nvPr/>
        </p:nvSpPr>
        <p:spPr>
          <a:xfrm>
            <a:off x="810600" y="4606500"/>
            <a:ext cx="11083200" cy="1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I disturbi del comportamento alimentare comprendono 3 forme principali: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anoressia, bulimia e sindrome da alimentazione incontrollata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(binge eating disorder o BED). Tutti questi disturbi alimentari sono accomunati dal 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pensiero ossessivo del cibo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dalla 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paura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morbosa 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di diventare sovrappeso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abbinata ad una 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percezione deformante del proprio corpo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e ad una </a:t>
            </a:r>
            <a:r>
              <a:rPr b="1"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bassa stima di sè</a:t>
            </a:r>
            <a:r>
              <a:rPr lang="it-IT" sz="1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 Risultano tuttavia anche molto diversi tra loro, soprattutto per quel che riguarda il comportamento che poi si va ad instaurare nei confronti dell'alimentazione.</a:t>
            </a:r>
            <a:endParaRPr sz="18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f0f490e41_0_43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5. DISTURBI DELL’ALIMENTAZIONE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df0f490e41_0_437"/>
          <p:cNvSpPr txBox="1"/>
          <p:nvPr>
            <p:ph idx="1" type="body"/>
          </p:nvPr>
        </p:nvSpPr>
        <p:spPr>
          <a:xfrm>
            <a:off x="5314400" y="2218625"/>
            <a:ext cx="6655800" cy="368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2000"/>
              <a:buFont typeface="Calibri"/>
              <a:buChar char="●"/>
            </a:pPr>
            <a:r>
              <a:rPr b="1" lang="it-IT" sz="19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ANORESSIA</a:t>
            </a: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diminuzione dell'appetito o inappetenza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; attacca duramente il corpo nelle sue funzioni vitali fino a causare gravissime conseguenze come </a:t>
            </a:r>
            <a:r>
              <a:rPr lang="it-IT" sz="16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insufficienza renale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6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osteoporosi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alterazioni cardiovascolari, perdita dei </a:t>
            </a:r>
            <a:r>
              <a:rPr lang="it-IT" sz="16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denti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e dei </a:t>
            </a:r>
            <a:r>
              <a:rPr lang="it-IT" sz="16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capelli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2000"/>
              <a:buFont typeface="Calibri"/>
              <a:buChar char="●"/>
            </a:pPr>
            <a:r>
              <a:rPr b="1" lang="it-IT" sz="19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BULIMIA</a:t>
            </a: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responsabile di grandi </a:t>
            </a:r>
            <a:r>
              <a:rPr b="1"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abbuffate di cibo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seguite da sensi di colpa e comportamenti anomali finalizzati alla </a:t>
            </a:r>
            <a:r>
              <a:rPr b="1"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"neutra</a:t>
            </a:r>
            <a:r>
              <a:rPr b="1"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lizzazione" dell'apporto calorico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di quanto ingerito.</a:t>
            </a:r>
            <a:endParaRPr sz="16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2000"/>
              <a:buFont typeface="Calibri"/>
              <a:buChar char="●"/>
            </a:pPr>
            <a:r>
              <a:rPr b="1" lang="it-IT" sz="19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SINDROME DA ALIMENTAZIONE INCONTROLLATA</a:t>
            </a:r>
            <a:r>
              <a:rPr lang="it-IT" sz="19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episodi ricorrenti di </a:t>
            </a:r>
            <a:r>
              <a:rPr b="1"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abbuffate senza comportamenti di compenso</a:t>
            </a:r>
            <a:r>
              <a:rPr lang="it-IT" sz="16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 Tratti distintivi: quantità di cibo assunta decisamente maggiore del normale in un arco di tempo limitato. </a:t>
            </a:r>
            <a:endParaRPr sz="16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df0f490e41_0_437"/>
          <p:cNvSpPr/>
          <p:nvPr/>
        </p:nvSpPr>
        <p:spPr>
          <a:xfrm>
            <a:off x="7174675" y="2500625"/>
            <a:ext cx="2235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2" name="Google Shape;182;g2df0f490e41_0_437"/>
          <p:cNvSpPr/>
          <p:nvPr/>
        </p:nvSpPr>
        <p:spPr>
          <a:xfrm>
            <a:off x="6880625" y="3711350"/>
            <a:ext cx="2235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3" name="Google Shape;183;g2df0f490e41_0_4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775" y="2383927"/>
            <a:ext cx="4216650" cy="3014900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  <p:sp>
        <p:nvSpPr>
          <p:cNvPr id="184" name="Google Shape;184;g2df0f490e41_0_437"/>
          <p:cNvSpPr/>
          <p:nvPr/>
        </p:nvSpPr>
        <p:spPr>
          <a:xfrm>
            <a:off x="10981325" y="4602225"/>
            <a:ext cx="2235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f0f490e41_0_391"/>
          <p:cNvSpPr txBox="1"/>
          <p:nvPr>
            <p:ph type="ctrTitle"/>
          </p:nvPr>
        </p:nvSpPr>
        <p:spPr>
          <a:xfrm>
            <a:off x="7832050" y="3271175"/>
            <a:ext cx="4067400" cy="8766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880000" dist="26670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it-IT" sz="4940"/>
              <a:t>THE END!</a:t>
            </a:r>
            <a:endParaRPr sz="44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f0f490e41_0_352"/>
          <p:cNvSpPr txBox="1"/>
          <p:nvPr>
            <p:ph type="ctrTitle"/>
          </p:nvPr>
        </p:nvSpPr>
        <p:spPr>
          <a:xfrm>
            <a:off x="400200" y="378375"/>
            <a:ext cx="4067400" cy="8766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880000" dist="26670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it-IT" sz="4940"/>
              <a:t>INDICE</a:t>
            </a:r>
            <a:endParaRPr sz="4490"/>
          </a:p>
        </p:txBody>
      </p:sp>
      <p:sp>
        <p:nvSpPr>
          <p:cNvPr id="70" name="Google Shape;70;g2df0f490e41_0_352"/>
          <p:cNvSpPr txBox="1"/>
          <p:nvPr/>
        </p:nvSpPr>
        <p:spPr>
          <a:xfrm>
            <a:off x="400200" y="1763925"/>
            <a:ext cx="5643300" cy="47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layfair Display"/>
              <a:buAutoNum type="arabicPeriod"/>
            </a:pPr>
            <a:r>
              <a:rPr b="1" lang="it-IT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Introduzione</a:t>
            </a:r>
            <a:endParaRPr b="1"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layfair Display"/>
              <a:buAutoNum type="arabicPeriod"/>
            </a:pPr>
            <a:r>
              <a:rPr b="1" lang="it-IT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OMS</a:t>
            </a:r>
            <a:endParaRPr b="1"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layfair Display"/>
              <a:buAutoNum type="arabicPeriod"/>
            </a:pPr>
            <a:r>
              <a:rPr b="1" lang="it-IT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Attivitá Fisica</a:t>
            </a:r>
            <a:endParaRPr b="1"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layfair Display"/>
              <a:buAutoNum type="arabicPeriod"/>
            </a:pPr>
            <a:r>
              <a:rPr b="1" lang="it-IT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Alimentazione</a:t>
            </a:r>
            <a:endParaRPr b="1"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layfair Display"/>
              <a:buChar char="○"/>
            </a:pPr>
            <a:r>
              <a:rPr b="1" lang="it-IT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Macronutrienti</a:t>
            </a:r>
            <a:endParaRPr b="1"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layfair Display"/>
              <a:buChar char="○"/>
            </a:pPr>
            <a:r>
              <a:rPr b="1" lang="it-IT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 Dieta Mediterranea</a:t>
            </a:r>
            <a:endParaRPr b="1"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layfair Display"/>
              <a:buAutoNum type="arabicPeriod"/>
            </a:pPr>
            <a:r>
              <a:rPr b="1" lang="it-IT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 Salute Mentale</a:t>
            </a:r>
            <a:endParaRPr b="1"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layfair Display"/>
              <a:buChar char="○"/>
            </a:pPr>
            <a:r>
              <a:rPr b="1" lang="it-IT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Salute mentale negli atleti professionisti</a:t>
            </a:r>
            <a:endParaRPr b="1"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746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layfair Display"/>
              <a:buChar char="○"/>
            </a:pPr>
            <a:r>
              <a:rPr b="1" lang="it-IT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Disturbi dell’alimentazione</a:t>
            </a:r>
            <a:endParaRPr b="1"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c21ba5433_0_0"/>
          <p:cNvSpPr txBox="1"/>
          <p:nvPr>
            <p:ph idx="1" type="body"/>
          </p:nvPr>
        </p:nvSpPr>
        <p:spPr>
          <a:xfrm>
            <a:off x="321525" y="1645425"/>
            <a:ext cx="4804800" cy="274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it-IT" sz="2500">
                <a:solidFill>
                  <a:srgbClr val="656565"/>
                </a:solidFill>
                <a:latin typeface="Roboto"/>
                <a:ea typeface="Roboto"/>
                <a:cs typeface="Roboto"/>
                <a:sym typeface="Roboto"/>
              </a:rPr>
              <a:t>Il modo di dire </a:t>
            </a:r>
            <a:r>
              <a:rPr i="1" lang="it-IT" sz="2500">
                <a:solidFill>
                  <a:srgbClr val="656565"/>
                </a:solidFill>
                <a:latin typeface="Roboto"/>
                <a:ea typeface="Roboto"/>
                <a:cs typeface="Roboto"/>
                <a:sym typeface="Roboto"/>
              </a:rPr>
              <a:t>“mens sana in corpore sano</a:t>
            </a:r>
            <a:r>
              <a:rPr lang="it-IT" sz="2500">
                <a:solidFill>
                  <a:srgbClr val="656565"/>
                </a:solidFill>
                <a:latin typeface="Roboto"/>
                <a:ea typeface="Roboto"/>
                <a:cs typeface="Roboto"/>
                <a:sym typeface="Roboto"/>
              </a:rPr>
              <a:t>” è una locuzione latina, tratta dalle satire di Giovenale, e letteralmente significa “</a:t>
            </a:r>
            <a:r>
              <a:rPr b="1" lang="it-IT" sz="2500">
                <a:solidFill>
                  <a:srgbClr val="656565"/>
                </a:solidFill>
                <a:latin typeface="Roboto"/>
                <a:ea typeface="Roboto"/>
                <a:cs typeface="Roboto"/>
                <a:sym typeface="Roboto"/>
              </a:rPr>
              <a:t>mente sana in un corpo sano</a:t>
            </a:r>
            <a:r>
              <a:rPr lang="it-IT" sz="2500">
                <a:solidFill>
                  <a:srgbClr val="656565"/>
                </a:solidFill>
                <a:latin typeface="Roboto"/>
                <a:ea typeface="Roboto"/>
                <a:cs typeface="Roboto"/>
                <a:sym typeface="Roboto"/>
              </a:rPr>
              <a:t>”.</a:t>
            </a:r>
            <a:endParaRPr sz="2500">
              <a:solidFill>
                <a:srgbClr val="656565"/>
              </a:solidFill>
            </a:endParaRPr>
          </a:p>
        </p:txBody>
      </p:sp>
      <p:sp>
        <p:nvSpPr>
          <p:cNvPr id="77" name="Google Shape;77;g2dc21ba5433_0_0"/>
          <p:cNvSpPr txBox="1"/>
          <p:nvPr/>
        </p:nvSpPr>
        <p:spPr>
          <a:xfrm>
            <a:off x="5400075" y="4707150"/>
            <a:ext cx="6293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>
                <a:solidFill>
                  <a:srgbClr val="656565"/>
                </a:solidFill>
                <a:latin typeface="Roboto"/>
                <a:ea typeface="Roboto"/>
                <a:cs typeface="Roboto"/>
                <a:sym typeface="Roboto"/>
              </a:rPr>
              <a:t>Tale espressione viene utilizzata per indicare che è importante sia il corpo che la mente e che non va trascurata la salute di nessuno dei due.</a:t>
            </a:r>
            <a:endParaRPr sz="2500"/>
          </a:p>
        </p:txBody>
      </p:sp>
      <p:pic>
        <p:nvPicPr>
          <p:cNvPr id="78" name="Google Shape;78;g2dc21ba543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225" y="1030175"/>
            <a:ext cx="6242799" cy="3247150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  <p:sp>
        <p:nvSpPr>
          <p:cNvPr id="79" name="Google Shape;79;g2dc21ba5433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it-IT"/>
              <a:t>INTRODUZIONE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eecb97460_0_0"/>
          <p:cNvSpPr txBox="1"/>
          <p:nvPr/>
        </p:nvSpPr>
        <p:spPr>
          <a:xfrm>
            <a:off x="816250" y="1939475"/>
            <a:ext cx="4839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Uno dei principali nemici dell’uomo, soprattutto nei paesi occidentali, è la sedentarietà.</a:t>
            </a:r>
            <a:endParaRPr sz="28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deecb97460_0_0"/>
          <p:cNvSpPr txBox="1"/>
          <p:nvPr/>
        </p:nvSpPr>
        <p:spPr>
          <a:xfrm>
            <a:off x="745450" y="3631950"/>
            <a:ext cx="49101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L’Organizzazione Mondiale della Salute</a:t>
            </a:r>
            <a:r>
              <a:rPr lang="it-IT" sz="2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ha pubblicato le nuove linee guida per contrastare attraverso l’attività fisica la sedentarietà, acuitasi a causa della </a:t>
            </a:r>
            <a:r>
              <a:rPr b="1" lang="it-IT" sz="2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pandemia</a:t>
            </a:r>
            <a:r>
              <a:rPr lang="it-IT" sz="28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2deecb9746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175" y="2427225"/>
            <a:ext cx="5103529" cy="2801400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  <p:sp>
        <p:nvSpPr>
          <p:cNvPr id="88" name="Google Shape;88;g2deecb9746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2. ORGANIZZAZIONE MONDIALE DELLA SANITÀ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eecb97460_0_14"/>
          <p:cNvSpPr txBox="1"/>
          <p:nvPr>
            <p:ph idx="1" type="body"/>
          </p:nvPr>
        </p:nvSpPr>
        <p:spPr>
          <a:xfrm>
            <a:off x="558100" y="3995000"/>
            <a:ext cx="11360700" cy="257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5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I dati raccolti dall’OMS ci dicono che: </a:t>
            </a:r>
            <a:r>
              <a:rPr b="1" lang="it-IT" sz="25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1 donna su 3 e 1 uomo su 4 non fanno abbastanza attività fisica per rimanere in salute</a:t>
            </a:r>
            <a:r>
              <a:rPr lang="it-IT" sz="25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 sz="25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più dell’80% degli adolescenti mondiali è insufficientemente attivo. </a:t>
            </a:r>
            <a:endParaRPr b="1" sz="25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5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Tra il 2001 e il 2016, nei </a:t>
            </a:r>
            <a:r>
              <a:rPr b="1" lang="it-IT" sz="25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Paesi ad alto reddito</a:t>
            </a:r>
            <a:r>
              <a:rPr lang="it-IT" sz="25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è aumentata dal 31,6% al 36,8% la percentuale di chi non pratica sufficiente attività fisica. Con il risultato che, nelle persone non sufficientemente attive, </a:t>
            </a:r>
            <a:r>
              <a:rPr b="1" lang="it-IT" sz="25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aumenta dal 20% al 30% il rischio di morte rispetto alle persone attive.</a:t>
            </a:r>
            <a:endParaRPr b="1" sz="25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2deecb97460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269" y="1536875"/>
            <a:ext cx="6490368" cy="2075450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  <p:sp>
        <p:nvSpPr>
          <p:cNvPr id="96" name="Google Shape;96;g2deecb97460_0_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2. </a:t>
            </a:r>
            <a:r>
              <a:rPr lang="it-IT"/>
              <a:t>ORGANIZZAZIONE MONDIALE DELLA SANITÀ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eecb97460_0_25"/>
          <p:cNvSpPr txBox="1"/>
          <p:nvPr/>
        </p:nvSpPr>
        <p:spPr>
          <a:xfrm>
            <a:off x="415600" y="2206700"/>
            <a:ext cx="6110100" cy="4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2400"/>
              <a:buFont typeface="Calibri"/>
              <a:buChar char="●"/>
            </a:pPr>
            <a:r>
              <a:rPr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Almeno un media di </a:t>
            </a:r>
            <a:r>
              <a:rPr b="1"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60 minuti al giorno</a:t>
            </a:r>
            <a:r>
              <a:rPr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di attività fisica di </a:t>
            </a:r>
            <a:r>
              <a:rPr b="1"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intensità moderata o vigorosa</a:t>
            </a:r>
            <a:r>
              <a:rPr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per lo più </a:t>
            </a:r>
            <a:r>
              <a:rPr b="1"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aerobica</a:t>
            </a:r>
            <a:r>
              <a:rPr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per </a:t>
            </a:r>
            <a:r>
              <a:rPr b="1"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tutta la settimana. </a:t>
            </a:r>
            <a:endParaRPr b="1" sz="24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656565"/>
              </a:buClr>
              <a:buSzPts val="2400"/>
              <a:buFont typeface="Calibri"/>
              <a:buChar char="●"/>
            </a:pPr>
            <a:r>
              <a:rPr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Integrare, almeno </a:t>
            </a:r>
            <a:r>
              <a:rPr b="1"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3 volte a settimana</a:t>
            </a:r>
            <a:r>
              <a:rPr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con attività </a:t>
            </a:r>
            <a:r>
              <a:rPr b="1"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aerobiche energiche</a:t>
            </a:r>
            <a:r>
              <a:rPr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unitamente a quelle che </a:t>
            </a:r>
            <a:r>
              <a:rPr b="1"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rafforzano muscoli e ossa. </a:t>
            </a:r>
            <a:endParaRPr b="1" sz="24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656565"/>
              </a:buClr>
              <a:buSzPts val="2400"/>
              <a:buFont typeface="Calibri"/>
              <a:buChar char="●"/>
            </a:pPr>
            <a:r>
              <a:rPr b="1"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Limitare il tempo trascorso</a:t>
            </a:r>
            <a:r>
              <a:rPr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in sedentarietà, in particolare la quantità di tempo trascorso </a:t>
            </a:r>
            <a:r>
              <a:rPr b="1"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davanti allo schermo</a:t>
            </a:r>
            <a:r>
              <a:rPr lang="it-IT" sz="24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deecb97460_0_2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3. ATTIVITÀ FISICA CONSIGLIATA</a:t>
            </a:r>
            <a:endParaRPr/>
          </a:p>
        </p:txBody>
      </p:sp>
      <p:sp>
        <p:nvSpPr>
          <p:cNvPr id="104" name="Google Shape;104;g2deecb97460_0_25"/>
          <p:cNvSpPr txBox="1"/>
          <p:nvPr/>
        </p:nvSpPr>
        <p:spPr>
          <a:xfrm>
            <a:off x="533925" y="1556775"/>
            <a:ext cx="4397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Adolescenti</a:t>
            </a:r>
            <a:endParaRPr i="1" sz="27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5" name="Google Shape;105;g2deecb97460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675" y="2724475"/>
            <a:ext cx="4649925" cy="3099975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eecb97460_0_31"/>
          <p:cNvSpPr txBox="1"/>
          <p:nvPr/>
        </p:nvSpPr>
        <p:spPr>
          <a:xfrm>
            <a:off x="415600" y="2023575"/>
            <a:ext cx="7855800" cy="4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Almeno </a:t>
            </a:r>
            <a:r>
              <a:rPr b="1"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150-300 minuti di attività fisica aerobica ad intensità moderata</a:t>
            </a:r>
            <a:r>
              <a:rPr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o almeno </a:t>
            </a:r>
            <a:r>
              <a:rPr b="1"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75- 150 minuti di attività aerobica ad alta intensità.</a:t>
            </a:r>
            <a:endParaRPr b="1" sz="23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56565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Includere inoltre attività di </a:t>
            </a:r>
            <a:r>
              <a:rPr b="1"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rafforzamento muscolare</a:t>
            </a:r>
            <a:r>
              <a:rPr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di intensità moderata o elevate per tutti i gruppi muscolari almeno </a:t>
            </a:r>
            <a:r>
              <a:rPr b="1"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2 volte a settimana</a:t>
            </a:r>
            <a:r>
              <a:rPr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56565"/>
              </a:buClr>
              <a:buSzPts val="2300"/>
              <a:buFont typeface="Calibri"/>
              <a:buChar char="●"/>
            </a:pPr>
            <a:r>
              <a:rPr b="1"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Limitare </a:t>
            </a:r>
            <a:r>
              <a:rPr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la quantità di tempo trascorso in </a:t>
            </a:r>
            <a:r>
              <a:rPr b="1"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sedentarietà</a:t>
            </a:r>
            <a:r>
              <a:rPr lang="it-IT" sz="23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sostituendolo con attività fisica di qualsiasi intensità. Per contribuire a ridurre gli effetti dannosi sulla salute causati dagli alti livelli di sedentarietà, tutti gli adulti e gli anziani dovrebbero mirare a fare più dei livelli raccomandati di attività fisica di intensità da moderata a vigorosa. </a:t>
            </a:r>
            <a:endParaRPr sz="23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deecb97460_0_3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7500"/>
              <a:buFont typeface="Arial"/>
              <a:buNone/>
            </a:pPr>
            <a:r>
              <a:rPr lang="it-IT"/>
              <a:t>3. </a:t>
            </a:r>
            <a:r>
              <a:rPr lang="it-IT"/>
              <a:t>ATTIVITÀ FISICA CONSIGLIATA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g2deecb97460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188" y="2612600"/>
            <a:ext cx="3270112" cy="2180075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  <p:sp>
        <p:nvSpPr>
          <p:cNvPr id="114" name="Google Shape;114;g2deecb97460_0_31"/>
          <p:cNvSpPr txBox="1"/>
          <p:nvPr/>
        </p:nvSpPr>
        <p:spPr>
          <a:xfrm>
            <a:off x="533925" y="1439175"/>
            <a:ext cx="4397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Adulti</a:t>
            </a:r>
            <a:endParaRPr i="1" sz="27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407700" y="1096750"/>
            <a:ext cx="2496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Protei</a:t>
            </a: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endParaRPr b="1"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Carne animale, i mattoni dei muscoli </a:t>
            </a:r>
            <a:endParaRPr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8891525" y="1096750"/>
            <a:ext cx="3107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Carboidrati</a:t>
            </a:r>
            <a:endParaRPr b="1"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La «benzina per i viaggi brevi»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4812100" y="1028050"/>
            <a:ext cx="2567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Lipi</a:t>
            </a: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di/Grassi </a:t>
            </a:r>
            <a:endParaRPr b="1"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La «benzina per i viaggi lunghi»</a:t>
            </a:r>
            <a:endParaRPr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900400" y="4045800"/>
            <a:ext cx="45510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Vitamine </a:t>
            </a:r>
            <a:endParaRPr b="1"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utili per far funzionare l’organismo</a:t>
            </a: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1537" y="2105350"/>
            <a:ext cx="3036489" cy="1711850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123825">
              <a:srgbClr val="000000">
                <a:alpha val="29000"/>
              </a:srgbClr>
            </a:outerShdw>
          </a:effectLst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9706" y="4746173"/>
            <a:ext cx="3272398" cy="1817997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123825">
              <a:srgbClr val="000000">
                <a:alpha val="29000"/>
              </a:srgbClr>
            </a:outerShdw>
          </a:effectLst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9896" y="4810269"/>
            <a:ext cx="2711106" cy="1807404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123825">
              <a:srgbClr val="000000">
                <a:alpha val="29000"/>
              </a:srgbClr>
            </a:outerShdw>
          </a:effectLst>
        </p:spPr>
      </p:pic>
      <p:sp>
        <p:nvSpPr>
          <p:cNvPr id="127" name="Google Shape;127;p7"/>
          <p:cNvSpPr/>
          <p:nvPr/>
        </p:nvSpPr>
        <p:spPr>
          <a:xfrm>
            <a:off x="7287050" y="4045800"/>
            <a:ext cx="2896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Liquidi </a:t>
            </a:r>
            <a:endParaRPr b="1"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Essenziali in tutto il corpo</a:t>
            </a:r>
            <a:endParaRPr sz="20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2099" y="2105351"/>
            <a:ext cx="2567801" cy="1711850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123825">
              <a:srgbClr val="000000">
                <a:alpha val="29000"/>
              </a:srgbClr>
            </a:outerShdw>
          </a:effectLst>
        </p:spPr>
      </p:pic>
      <p:pic>
        <p:nvPicPr>
          <p:cNvPr id="129" name="Google Shape;129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590" y="2105338"/>
            <a:ext cx="2425148" cy="1711869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123825">
              <a:srgbClr val="000000">
                <a:alpha val="29000"/>
              </a:srgbClr>
            </a:outerShdw>
          </a:effectLst>
        </p:spPr>
      </p:pic>
      <p:sp>
        <p:nvSpPr>
          <p:cNvPr id="130" name="Google Shape;130;p7"/>
          <p:cNvSpPr txBox="1"/>
          <p:nvPr>
            <p:ph type="title"/>
          </p:nvPr>
        </p:nvSpPr>
        <p:spPr>
          <a:xfrm>
            <a:off x="415650" y="2405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4. ALIMENTAZIONE: MACRONUTRIENTI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eecb97460_0_37"/>
          <p:cNvSpPr txBox="1"/>
          <p:nvPr>
            <p:ph idx="1" type="body"/>
          </p:nvPr>
        </p:nvSpPr>
        <p:spPr>
          <a:xfrm>
            <a:off x="5824850" y="1543325"/>
            <a:ext cx="6159300" cy="486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Dieta Mediterranea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è un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regime alimentare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particolarmente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equilibrato e sano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caratterizzato dall’assunzione di tutte le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sostanze nutritive importanti, senza escluderne nessuna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 E’ basato, come si può vedere, su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cibi 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prettamente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freschi 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e di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origine naturale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. Ovviamente si tratta di una struttura alimentare capace di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adattarsi alle esigenze e ai ritmi 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che soprattutto nella vita di ogni giorno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esistono. </a:t>
            </a:r>
            <a:endParaRPr sz="2100">
              <a:solidFill>
                <a:srgbClr val="6565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Viene riscoperto il suo rapporto tra le quantità di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macronutrienti 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it-IT" sz="21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proteine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carboidrati, grassi, fibre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) che rendono la nostra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alimentazione 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sia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varia 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che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equilibrata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e i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micronutrienti </a:t>
            </a:r>
            <a:r>
              <a:rPr b="1" lang="it-IT" sz="21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(vitamine B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 sz="21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 sz="2100">
                <a:solidFill>
                  <a:srgbClr val="656565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, ecc…)</a:t>
            </a:r>
            <a:r>
              <a:rPr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 che hanno l’importante funzione di </a:t>
            </a:r>
            <a:r>
              <a:rPr b="1" lang="it-IT" sz="2100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prevenzione per alcune malattie.</a:t>
            </a:r>
            <a:endParaRPr b="1" sz="1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36363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2deecb97460_0_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600" y="1429825"/>
            <a:ext cx="5091499" cy="5091499"/>
          </a:xfrm>
          <a:prstGeom prst="rect">
            <a:avLst/>
          </a:prstGeom>
          <a:noFill/>
          <a:ln cap="flat" cmpd="sng" w="38100">
            <a:solidFill>
              <a:srgbClr val="F8E71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580000" dist="209550">
              <a:srgbClr val="000000">
                <a:alpha val="29000"/>
              </a:srgbClr>
            </a:outerShdw>
          </a:effectLst>
        </p:spPr>
      </p:pic>
      <p:sp>
        <p:nvSpPr>
          <p:cNvPr id="138" name="Google Shape;138;g2deecb97460_0_37"/>
          <p:cNvSpPr txBox="1"/>
          <p:nvPr>
            <p:ph type="title"/>
          </p:nvPr>
        </p:nvSpPr>
        <p:spPr>
          <a:xfrm>
            <a:off x="415650" y="2405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4. </a:t>
            </a:r>
            <a:r>
              <a:rPr lang="it-IT"/>
              <a:t>ALIMENTAZIONE: LA DIETA MEDITERRANEA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2020-09-17T16:29:52Z</dcterms:created>
  <dc:creator>Cosimo Becucci</dc:creator>
</cp:coreProperties>
</file>