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43" roundtripDataSignature="AMtx7mgyLddBVpqqe+CydwKJjjSq2ocp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customschemas.google.com/relationships/presentationmetadata" Target="meta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n"/>
          <p:cNvSpPr txBox="1"/>
          <p:nvPr>
            <p:ph idx="10" type="dt"/>
          </p:nvPr>
        </p:nvSpPr>
        <p:spPr>
          <a:xfrm>
            <a:off x="3884612" y="0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n"/>
          <p:cNvSpPr/>
          <p:nvPr>
            <p:ph idx="2" type="sldImg"/>
          </p:nvPr>
        </p:nvSpPr>
        <p:spPr>
          <a:xfrm>
            <a:off x="1143000" y="685800"/>
            <a:ext cx="4556125" cy="3413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" name="Google Shape;16;n"/>
          <p:cNvSpPr txBox="1"/>
          <p:nvPr>
            <p:ph idx="1" type="body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n"/>
          <p:cNvSpPr txBox="1"/>
          <p:nvPr>
            <p:ph idx="12" type="sldNum"/>
          </p:nvPr>
        </p:nvSpPr>
        <p:spPr>
          <a:xfrm>
            <a:off x="3884612" y="8685212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/>
        </p:nvSpPr>
        <p:spPr>
          <a:xfrm>
            <a:off x="3884612" y="0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:notes"/>
          <p:cNvSpPr txBox="1"/>
          <p:nvPr/>
        </p:nvSpPr>
        <p:spPr>
          <a:xfrm>
            <a:off x="3884612" y="8685212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33875"/>
            <a:ext cx="5475287" cy="41227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6175" y="685800"/>
            <a:ext cx="4549775" cy="3413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5570dc60c_0_265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05570dc60c_0_265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05570dc60c_0_265:notes"/>
          <p:cNvSpPr/>
          <p:nvPr>
            <p:ph idx="2" type="sldImg"/>
          </p:nvPr>
        </p:nvSpPr>
        <p:spPr>
          <a:xfrm>
            <a:off x="1143000" y="685800"/>
            <a:ext cx="4570413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4" name="Google Shape;234;g205570dc60c_0_265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05570dc60c_0_281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05570dc60c_0_281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05570dc60c_0_28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05570dc60c_0_28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05570dc60c_0_28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05570dc60c_0_28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05570dc60c_0_28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05570dc60c_0_281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205570dc60c_0_281:notes"/>
          <p:cNvSpPr/>
          <p:nvPr>
            <p:ph idx="2" type="sldImg"/>
          </p:nvPr>
        </p:nvSpPr>
        <p:spPr>
          <a:xfrm>
            <a:off x="1146175" y="685800"/>
            <a:ext cx="4549775" cy="3413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2cb18376ba6fd4_62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02cb18376ba6fd4_62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02cb18376ba6fd4_6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02cb18376ba6fd4_6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02cb18376ba6fd4_6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02cb18376ba6fd4_6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02cb18376ba6fd4_6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02cb18376ba6fd4_62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302cb18376ba6fd4_62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05570dc60c_0_301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05570dc60c_0_301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205570dc60c_0_301:notes"/>
          <p:cNvSpPr/>
          <p:nvPr>
            <p:ph idx="2" type="sldImg"/>
          </p:nvPr>
        </p:nvSpPr>
        <p:spPr>
          <a:xfrm>
            <a:off x="1143000" y="685800"/>
            <a:ext cx="4570413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5" name="Google Shape;295;g205570dc60c_0_301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0772c990ca_1_14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0772c990ca_1_14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0772c990ca_1_1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0772c990ca_1_1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0772c990ca_1_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20772c990ca_1_1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0772c990ca_1_1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0772c990ca_1_14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20772c990ca_1_14:notes"/>
          <p:cNvSpPr/>
          <p:nvPr>
            <p:ph idx="2" type="sldImg"/>
          </p:nvPr>
        </p:nvSpPr>
        <p:spPr>
          <a:xfrm>
            <a:off x="1146175" y="685800"/>
            <a:ext cx="4549775" cy="3413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02cb18376ba6fd4_122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302cb18376ba6fd4_122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02cb18376ba6fd4_12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02cb18376ba6fd4_12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02cb18376ba6fd4_1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02cb18376ba6fd4_12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02cb18376ba6fd4_12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02cb18376ba6fd4_122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302cb18376ba6fd4_122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02cb18376ba6fd4_141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02cb18376ba6fd4_141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02cb18376ba6fd4_14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02cb18376ba6fd4_14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302cb18376ba6fd4_1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02cb18376ba6fd4_14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02cb18376ba6fd4_14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02cb18376ba6fd4_141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302cb18376ba6fd4_141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02cb18376ba6fd4_166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302cb18376ba6fd4_166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302cb18376ba6fd4_16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302cb18376ba6fd4_16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302cb18376ba6fd4_16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302cb18376ba6fd4_16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302cb18376ba6fd4_16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302cb18376ba6fd4_166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302cb18376ba6fd4_166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02cb18376ba6fd4_186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302cb18376ba6fd4_186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02cb18376ba6fd4_18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302cb18376ba6fd4_18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302cb18376ba6fd4_18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302cb18376ba6fd4_18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02cb18376ba6fd4_18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302cb18376ba6fd4_186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g302cb18376ba6fd4_186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02cb18376ba6fd4_206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02cb18376ba6fd4_206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02cb18376ba6fd4_20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302cb18376ba6fd4_20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02cb18376ba6fd4_20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02cb18376ba6fd4_20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02cb18376ba6fd4_20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02cb18376ba6fd4_206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302cb18376ba6fd4_206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/>
        </p:nvSpPr>
        <p:spPr>
          <a:xfrm>
            <a:off x="3884612" y="0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:notes"/>
          <p:cNvSpPr txBox="1"/>
          <p:nvPr/>
        </p:nvSpPr>
        <p:spPr>
          <a:xfrm>
            <a:off x="3884612" y="8685212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6175" y="685800"/>
            <a:ext cx="4549775" cy="3413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0772c990ca_1_0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0772c990ca_1_0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0772c990ca_1_0:notes"/>
          <p:cNvSpPr/>
          <p:nvPr>
            <p:ph idx="2" type="sldImg"/>
          </p:nvPr>
        </p:nvSpPr>
        <p:spPr>
          <a:xfrm>
            <a:off x="1143000" y="685800"/>
            <a:ext cx="4570413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3" name="Google Shape;453;g20772c990ca_1_0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02cb18376ba6fd4_248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302cb18376ba6fd4_248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02cb18376ba6fd4_24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302cb18376ba6fd4_24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02cb18376ba6fd4_24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302cb18376ba6fd4_24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302cb18376ba6fd4_24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02cb18376ba6fd4_248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g302cb18376ba6fd4_248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02cb18376ba6fd4_269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302cb18376ba6fd4_269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302cb18376ba6fd4_26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302cb18376ba6fd4_26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302cb18376ba6fd4_26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302cb18376ba6fd4_26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302cb18376ba6fd4_26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302cb18376ba6fd4_269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g302cb18376ba6fd4_269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2cb18376ba6fd4_289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02cb18376ba6fd4_289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302cb18376ba6fd4_28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302cb18376ba6fd4_28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02cb18376ba6fd4_28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02cb18376ba6fd4_28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302cb18376ba6fd4_28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302cb18376ba6fd4_289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8" name="Google Shape;518;g302cb18376ba6fd4_289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02cb18376ba6fd4_309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302cb18376ba6fd4_309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302cb18376ba6fd4_30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302cb18376ba6fd4_30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302cb18376ba6fd4_30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302cb18376ba6fd4_30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302cb18376ba6fd4_30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302cb18376ba6fd4_309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0" name="Google Shape;540;g302cb18376ba6fd4_309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02cb18376ba6fd4_330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302cb18376ba6fd4_330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302cb18376ba6fd4_3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302cb18376ba6fd4_3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302cb18376ba6fd4_3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302cb18376ba6fd4_3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302cb18376ba6fd4_3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02cb18376ba6fd4_330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6" name="Google Shape;566;g302cb18376ba6fd4_330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02cb18376ba6fd4_365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302cb18376ba6fd4_365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302cb18376ba6fd4_36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3" name="Google Shape;583;g302cb18376ba6fd4_365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02cb18376ba6fd4_381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302cb18376ba6fd4_381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302cb18376ba6fd4_38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302cb18376ba6fd4_38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302cb18376ba6fd4_38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302cb18376ba6fd4_38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302cb18376ba6fd4_38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302cb18376ba6fd4_381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4" name="Google Shape;604;g302cb18376ba6fd4_381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02cb18376ba6fd4_417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302cb18376ba6fd4_417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302cb18376ba6fd4_417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302cb18376ba6fd4_41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302cb18376ba6fd4_4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302cb18376ba6fd4_417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302cb18376ba6fd4_417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g302cb18376ba6fd4_417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g302cb18376ba6fd4_417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02cb18376ba6fd4_401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302cb18376ba6fd4_401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302cb18376ba6fd4_40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4" name="Google Shape;644;g302cb18376ba6fd4_401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/>
        </p:nvSpPr>
        <p:spPr>
          <a:xfrm>
            <a:off x="3884612" y="0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:notes"/>
          <p:cNvSpPr txBox="1"/>
          <p:nvPr/>
        </p:nvSpPr>
        <p:spPr>
          <a:xfrm>
            <a:off x="3884612" y="8685212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6175" y="685800"/>
            <a:ext cx="4549775" cy="3413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02cb18376ba6fd4_518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302cb18376ba6fd4_518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302cb18376ba6fd4_51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302cb18376ba6fd4_51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302cb18376ba6fd4_5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302cb18376ba6fd4_51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302cb18376ba6fd4_51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302cb18376ba6fd4_518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8" name="Google Shape;668;g302cb18376ba6fd4_518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02cb18376ba6fd4_554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302cb18376ba6fd4_554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302cb18376ba6fd4_55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302cb18376ba6fd4_55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302cb18376ba6fd4_55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302cb18376ba6fd4_55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302cb18376ba6fd4_55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302cb18376ba6fd4_554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9" name="Google Shape;689;g302cb18376ba6fd4_554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02cb18376ba6fd4_574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302cb18376ba6fd4_574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302cb18376ba6fd4_57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302cb18376ba6fd4_57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302cb18376ba6fd4_57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302cb18376ba6fd4_57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302cb18376ba6fd4_57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302cb18376ba6fd4_574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1" name="Google Shape;711;g302cb18376ba6fd4_574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02cb18376ba6fd4_594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302cb18376ba6fd4_594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302cb18376ba6fd4_59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g302cb18376ba6fd4_59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302cb18376ba6fd4_59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302cb18376ba6fd4_59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302cb18376ba6fd4_59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302cb18376ba6fd4_594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3" name="Google Shape;733;g302cb18376ba6fd4_594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02cb18376ba6fd4_613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302cb18376ba6fd4_613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302cb18376ba6fd4_61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g302cb18376ba6fd4_61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302cb18376ba6fd4_6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302cb18376ba6fd4_61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g302cb18376ba6fd4_61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302cb18376ba6fd4_613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4" name="Google Shape;754;g302cb18376ba6fd4_613:notes"/>
          <p:cNvSpPr/>
          <p:nvPr>
            <p:ph idx="2" type="sldImg"/>
          </p:nvPr>
        </p:nvSpPr>
        <p:spPr>
          <a:xfrm>
            <a:off x="1146175" y="685800"/>
            <a:ext cx="4549800" cy="341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02cb18376ba6fd4_538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302cb18376ba6fd4_538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302cb18376ba6fd4_53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3" name="Google Shape;773;g302cb18376ba6fd4_538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/>
        </p:nvSpPr>
        <p:spPr>
          <a:xfrm>
            <a:off x="3884612" y="0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:notes"/>
          <p:cNvSpPr txBox="1"/>
          <p:nvPr/>
        </p:nvSpPr>
        <p:spPr>
          <a:xfrm>
            <a:off x="3884612" y="8685212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4588" y="685800"/>
            <a:ext cx="4557712" cy="34178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2cb18376ba6fd4_1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02cb18376ba6fd4_1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02cb18376ba6fd4_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" name="Google Shape;147;g302cb18376ba6fd4_1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/>
        </p:nvSpPr>
        <p:spPr>
          <a:xfrm>
            <a:off x="3884612" y="0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:notes"/>
          <p:cNvSpPr txBox="1"/>
          <p:nvPr/>
        </p:nvSpPr>
        <p:spPr>
          <a:xfrm>
            <a:off x="3884612" y="8685212"/>
            <a:ext cx="2955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000" y="685800"/>
            <a:ext cx="4570413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2cb18376ba6fd4_16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02cb18376ba6fd4_16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02cb18376ba6fd4_1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0" name="Google Shape;180;g302cb18376ba6fd4_16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2cb18376ba6fd4_31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02cb18376ba6fd4_31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02cb18376ba6fd4_3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9" name="Google Shape;199;g302cb18376ba6fd4_31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2cb18376ba6fd4_46:notes"/>
          <p:cNvSpPr txBox="1"/>
          <p:nvPr/>
        </p:nvSpPr>
        <p:spPr>
          <a:xfrm>
            <a:off x="3884612" y="0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02cb18376ba6fd4_46:notes"/>
          <p:cNvSpPr txBox="1"/>
          <p:nvPr/>
        </p:nvSpPr>
        <p:spPr>
          <a:xfrm>
            <a:off x="3884612" y="8685212"/>
            <a:ext cx="295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02cb18376ba6fd4_4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8" name="Google Shape;218;g302cb18376ba6fd4_46:notes"/>
          <p:cNvSpPr txBox="1"/>
          <p:nvPr>
            <p:ph idx="1" type="body"/>
          </p:nvPr>
        </p:nvSpPr>
        <p:spPr>
          <a:xfrm>
            <a:off x="685800" y="4343400"/>
            <a:ext cx="54753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type="title"/>
          </p:nvPr>
        </p:nvSpPr>
        <p:spPr>
          <a:xfrm>
            <a:off x="457200" y="128587"/>
            <a:ext cx="821372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" type="body"/>
          </p:nvPr>
        </p:nvSpPr>
        <p:spPr>
          <a:xfrm rot="5400000">
            <a:off x="2309019" y="-251619"/>
            <a:ext cx="4510087" cy="821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/>
          <p:nvPr>
            <p:ph type="title"/>
          </p:nvPr>
        </p:nvSpPr>
        <p:spPr>
          <a:xfrm rot="5400000">
            <a:off x="4653757" y="2093120"/>
            <a:ext cx="5981700" cy="2052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" type="body"/>
          </p:nvPr>
        </p:nvSpPr>
        <p:spPr>
          <a:xfrm rot="5400000">
            <a:off x="470694" y="115094"/>
            <a:ext cx="5981700" cy="600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idx="10" type="dt"/>
          </p:nvPr>
        </p:nvSpPr>
        <p:spPr>
          <a:xfrm>
            <a:off x="457200" y="6353175"/>
            <a:ext cx="21177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3175"/>
            <a:ext cx="21177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3175"/>
            <a:ext cx="21177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6553200" y="6353175"/>
            <a:ext cx="21177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457200" y="128587"/>
            <a:ext cx="821372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457200" y="1600200"/>
            <a:ext cx="8213725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457200" y="128587"/>
            <a:ext cx="821372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457200" y="1600200"/>
            <a:ext cx="4030663" cy="451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4640263" y="1600200"/>
            <a:ext cx="4030662" cy="451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/>
          <p:nvPr>
            <p:ph type="title"/>
          </p:nvPr>
        </p:nvSpPr>
        <p:spPr>
          <a:xfrm>
            <a:off x="457200" y="128587"/>
            <a:ext cx="821372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31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2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13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813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457200" y="128587"/>
            <a:ext cx="821372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457200" y="1600200"/>
            <a:ext cx="8213725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9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 txBox="1"/>
          <p:nvPr>
            <p:ph type="title"/>
          </p:nvPr>
        </p:nvSpPr>
        <p:spPr>
          <a:xfrm>
            <a:off x="457200" y="128587"/>
            <a:ext cx="821372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1" type="body"/>
          </p:nvPr>
        </p:nvSpPr>
        <p:spPr>
          <a:xfrm>
            <a:off x="457200" y="1600200"/>
            <a:ext cx="8213725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457200" y="6353175"/>
            <a:ext cx="21177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553200" y="6353175"/>
            <a:ext cx="21177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 txBox="1"/>
          <p:nvPr>
            <p:ph type="title"/>
          </p:nvPr>
        </p:nvSpPr>
        <p:spPr>
          <a:xfrm>
            <a:off x="457200" y="128587"/>
            <a:ext cx="821372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" type="body"/>
          </p:nvPr>
        </p:nvSpPr>
        <p:spPr>
          <a:xfrm>
            <a:off x="457200" y="1600200"/>
            <a:ext cx="8213725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3"/>
          <p:cNvSpPr txBox="1"/>
          <p:nvPr>
            <p:ph idx="10" type="dt"/>
          </p:nvPr>
        </p:nvSpPr>
        <p:spPr>
          <a:xfrm>
            <a:off x="457200" y="6353175"/>
            <a:ext cx="21177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3175"/>
            <a:ext cx="21177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9.jp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9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41.png"/><Relationship Id="rId7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29.jp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Relationship Id="rId4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Relationship Id="rId4" Type="http://schemas.openxmlformats.org/officeDocument/2006/relationships/image" Target="../media/image33.png"/><Relationship Id="rId5" Type="http://schemas.openxmlformats.org/officeDocument/2006/relationships/image" Target="../media/image22.png"/><Relationship Id="rId6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Relationship Id="rId4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Relationship Id="rId4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Relationship Id="rId4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Relationship Id="rId4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3DA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g205570dc60c_0_265"/>
          <p:cNvGrpSpPr/>
          <p:nvPr/>
        </p:nvGrpSpPr>
        <p:grpSpPr>
          <a:xfrm>
            <a:off x="0" y="6651625"/>
            <a:ext cx="9154050" cy="244475"/>
            <a:chOff x="0" y="4190"/>
            <a:chExt cx="5766" cy="154"/>
          </a:xfrm>
        </p:grpSpPr>
        <p:sp>
          <p:nvSpPr>
            <p:cNvPr id="237" name="Google Shape;237;g205570dc60c_0_265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8" name="Google Shape;238;g205570dc60c_0_2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g205570dc60c_0_265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05570dc60c_0_265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g205570dc60c_0_265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05570dc60c_0_265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10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205570dc60c_0_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6744"/>
            <a:ext cx="8839200" cy="301311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05570dc60c_0_265"/>
          <p:cNvSpPr txBox="1"/>
          <p:nvPr/>
        </p:nvSpPr>
        <p:spPr>
          <a:xfrm>
            <a:off x="450375" y="3179125"/>
            <a:ext cx="4024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Scegli la risposta corretta.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500"/>
              <a:t>La cavità dorsale comprende le cavità: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cranica e toracica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spinale e addominale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cranica e spinale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toracica e addominale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500"/>
              <a:t>Gli organi formati dallo stesso tipo 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di tessuto formano: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apparati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sistemi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organismo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tessuti</a:t>
            </a:r>
            <a:endParaRPr sz="1500"/>
          </a:p>
        </p:txBody>
      </p:sp>
      <p:sp>
        <p:nvSpPr>
          <p:cNvPr id="245" name="Google Shape;245;g205570dc60c_0_265"/>
          <p:cNvSpPr txBox="1"/>
          <p:nvPr/>
        </p:nvSpPr>
        <p:spPr>
          <a:xfrm>
            <a:off x="4856275" y="3620950"/>
            <a:ext cx="3840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500"/>
              <a:t>I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livelli di organizzazione del corpo umano</a:t>
            </a:r>
            <a:r>
              <a:rPr lang="en-US" sz="1500"/>
              <a:t>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sono: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sei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cinque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quattro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dieci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g205570dc60c_0_281"/>
          <p:cNvGrpSpPr/>
          <p:nvPr/>
        </p:nvGrpSpPr>
        <p:grpSpPr>
          <a:xfrm>
            <a:off x="0" y="6651625"/>
            <a:ext cx="9153875" cy="244475"/>
            <a:chOff x="0" y="4190"/>
            <a:chExt cx="5766" cy="154"/>
          </a:xfrm>
        </p:grpSpPr>
        <p:sp>
          <p:nvSpPr>
            <p:cNvPr id="258" name="Google Shape;258;g205570dc60c_0_281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g205570dc60c_0_2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g205570dc60c_0_281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205570dc60c_0_281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g205570dc60c_0_281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5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2 - L</a:t>
            </a:r>
            <a:r>
              <a:rPr lang="en-US"/>
              <a:t>’apparato tegumentario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05570dc60c_0_281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05570dc60c_0_281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11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05570dc60c_0_281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La pelle e gli annessi cutanei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05570dc60c_0_281"/>
          <p:cNvSpPr txBox="1"/>
          <p:nvPr/>
        </p:nvSpPr>
        <p:spPr>
          <a:xfrm>
            <a:off x="481250" y="1795050"/>
            <a:ext cx="42750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L’</a:t>
            </a:r>
            <a:r>
              <a:rPr b="1" lang="en-US" sz="2400"/>
              <a:t>apparato tegumentario</a:t>
            </a:r>
            <a:r>
              <a:rPr lang="en-US" sz="2400"/>
              <a:t>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ha la funzione di isolarlo e proteggerlo dall’ambiente esterno; è costituito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dalla pelle e dagli annessi cutanei, cioè unghie, peli, capelli, ghiandole.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La </a:t>
            </a:r>
            <a:r>
              <a:rPr b="1" lang="en-US" sz="2400"/>
              <a:t>pelle </a:t>
            </a:r>
            <a:r>
              <a:rPr lang="en-US" sz="2400"/>
              <a:t>è composta da due strati: </a:t>
            </a:r>
            <a:r>
              <a:rPr b="1" lang="en-US" sz="2400"/>
              <a:t>epidermide </a:t>
            </a:r>
            <a:r>
              <a:rPr lang="en-US" sz="2400"/>
              <a:t>e </a:t>
            </a:r>
            <a:r>
              <a:rPr b="1" lang="en-US" sz="2400"/>
              <a:t>derma</a:t>
            </a:r>
            <a:r>
              <a:rPr lang="en-US" sz="2400"/>
              <a:t>. Sotto la pelle c’è l’</a:t>
            </a:r>
            <a:r>
              <a:rPr b="1" lang="en-US" sz="2400"/>
              <a:t>ipoderma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267" name="Google Shape;267;g205570dc60c_0_281"/>
          <p:cNvPicPr preferRelativeResize="0"/>
          <p:nvPr/>
        </p:nvPicPr>
        <p:blipFill rotWithShape="1">
          <a:blip r:embed="rId4">
            <a:alphaModFix/>
          </a:blip>
          <a:srcRect b="3175" l="0" r="0" t="0"/>
          <a:stretch/>
        </p:blipFill>
        <p:spPr>
          <a:xfrm>
            <a:off x="5081450" y="1935813"/>
            <a:ext cx="3671500" cy="38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05570dc60c_0_281"/>
          <p:cNvSpPr/>
          <p:nvPr/>
        </p:nvSpPr>
        <p:spPr>
          <a:xfrm>
            <a:off x="4898450" y="1859625"/>
            <a:ext cx="1294800" cy="59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g302cb18376ba6fd4_62"/>
          <p:cNvGrpSpPr/>
          <p:nvPr/>
        </p:nvGrpSpPr>
        <p:grpSpPr>
          <a:xfrm>
            <a:off x="0" y="6651625"/>
            <a:ext cx="9154050" cy="244475"/>
            <a:chOff x="0" y="4190"/>
            <a:chExt cx="5766" cy="154"/>
          </a:xfrm>
        </p:grpSpPr>
        <p:sp>
          <p:nvSpPr>
            <p:cNvPr id="281" name="Google Shape;281;g302cb18376ba6fd4_62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2" name="Google Shape;282;g302cb18376ba6fd4_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g302cb18376ba6fd4_62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302cb18376ba6fd4_62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g302cb18376ba6fd4_62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2 - L</a:t>
            </a:r>
            <a:r>
              <a:rPr lang="en-US"/>
              <a:t>’apparato tegumentario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02cb18376ba6fd4_62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02cb18376ba6fd4_62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900"/>
              <a:t>2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02cb18376ba6fd4_62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Le funzioni della pelle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302cb18376ba6fd4_62"/>
          <p:cNvSpPr txBox="1"/>
          <p:nvPr/>
        </p:nvSpPr>
        <p:spPr>
          <a:xfrm>
            <a:off x="481250" y="1795050"/>
            <a:ext cx="82677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La </a:t>
            </a:r>
            <a:r>
              <a:rPr b="1" lang="en-US" sz="2400"/>
              <a:t>pelle </a:t>
            </a:r>
            <a:r>
              <a:rPr lang="en-US" sz="2400"/>
              <a:t>svolge molte funzioni: protegge la superficie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del nostro corpo, contribuisce a regolare la temperatura corporea, secerne e assorbe sostanze, sintetizza vitamine.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Nell’epidermide si trovano le cellule che producono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la </a:t>
            </a:r>
            <a:r>
              <a:rPr b="1" lang="en-US" sz="2400"/>
              <a:t>melanina</a:t>
            </a:r>
            <a:r>
              <a:rPr lang="en-US" sz="2400"/>
              <a:t>, un pigmento che conferisce il colore alla pelle.</a:t>
            </a:r>
            <a:endParaRPr sz="2400"/>
          </a:p>
        </p:txBody>
      </p:sp>
      <p:pic>
        <p:nvPicPr>
          <p:cNvPr id="290" name="Google Shape;290;g302cb18376ba6fd4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1088" y="4384676"/>
            <a:ext cx="4580974" cy="19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3DA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g205570dc60c_0_301"/>
          <p:cNvGrpSpPr/>
          <p:nvPr/>
        </p:nvGrpSpPr>
        <p:grpSpPr>
          <a:xfrm>
            <a:off x="0" y="6651625"/>
            <a:ext cx="9154050" cy="244475"/>
            <a:chOff x="0" y="4190"/>
            <a:chExt cx="5766" cy="154"/>
          </a:xfrm>
        </p:grpSpPr>
        <p:sp>
          <p:nvSpPr>
            <p:cNvPr id="298" name="Google Shape;298;g205570dc60c_0_301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9" name="Google Shape;299;g205570dc60c_0_3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g205570dc60c_0_301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05570dc60c_0_301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g205570dc60c_0_301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205570dc60c_0_301"/>
          <p:cNvSpPr txBox="1"/>
          <p:nvPr/>
        </p:nvSpPr>
        <p:spPr>
          <a:xfrm>
            <a:off x="450375" y="3407725"/>
            <a:ext cx="4024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Scegli la risposta corretta.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500"/>
              <a:t>Lo strato sottocutaneo si chiama: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epidermide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derma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ipoderma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strato germinativo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05570dc60c_0_301"/>
          <p:cNvSpPr txBox="1"/>
          <p:nvPr/>
        </p:nvSpPr>
        <p:spPr>
          <a:xfrm>
            <a:off x="4856275" y="3849550"/>
            <a:ext cx="384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/>
              <a:t>2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500"/>
              <a:t>Il colore della pelle è determinato da: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cheratina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istamina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melanina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actina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05" name="Google Shape;305;g205570dc60c_0_301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13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205570dc60c_0_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6744"/>
            <a:ext cx="8722309" cy="302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g20772c990ca_1_14"/>
          <p:cNvGrpSpPr/>
          <p:nvPr/>
        </p:nvGrpSpPr>
        <p:grpSpPr>
          <a:xfrm>
            <a:off x="0" y="6651625"/>
            <a:ext cx="9154050" cy="244475"/>
            <a:chOff x="0" y="4190"/>
            <a:chExt cx="5766" cy="154"/>
          </a:xfrm>
        </p:grpSpPr>
        <p:sp>
          <p:nvSpPr>
            <p:cNvPr id="319" name="Google Shape;319;g20772c990ca_1_14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0" name="Google Shape;320;g20772c990ca_1_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g20772c990ca_1_14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0772c990ca_1_14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g20772c990ca_1_14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5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3 - Il sistema scheletrico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0772c990ca_1_14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0772c990ca_1_14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14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0772c990ca_1_14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Lo scheletro e le sue funzioni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0772c990ca_1_14"/>
          <p:cNvSpPr txBox="1"/>
          <p:nvPr/>
        </p:nvSpPr>
        <p:spPr>
          <a:xfrm>
            <a:off x="481250" y="1871250"/>
            <a:ext cx="42036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</a:t>
            </a:r>
            <a:r>
              <a:rPr b="1" lang="en-US" sz="2400"/>
              <a:t>sistema scheletrico</a:t>
            </a:r>
            <a:r>
              <a:rPr lang="en-US" sz="2400"/>
              <a:t> è composto dalle </a:t>
            </a:r>
            <a:r>
              <a:rPr b="1" lang="en-US" sz="2400"/>
              <a:t>ossa</a:t>
            </a:r>
            <a:r>
              <a:rPr lang="en-US" sz="2400"/>
              <a:t>,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dalle </a:t>
            </a:r>
            <a:r>
              <a:rPr b="1" lang="en-US" sz="2400"/>
              <a:t>cartilagini </a:t>
            </a:r>
            <a:r>
              <a:rPr lang="en-US" sz="2400"/>
              <a:t>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dalle </a:t>
            </a:r>
            <a:r>
              <a:rPr b="1" lang="en-US" sz="2400"/>
              <a:t>articolazioni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</a:t>
            </a:r>
            <a:r>
              <a:rPr b="1" lang="en-US" sz="2400"/>
              <a:t>cartilagini </a:t>
            </a:r>
            <a:r>
              <a:rPr lang="en-US" sz="2400"/>
              <a:t>rivestono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estremità delle ossa.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</a:t>
            </a:r>
            <a:r>
              <a:rPr b="1" lang="en-US" sz="2400"/>
              <a:t>articolazioni </a:t>
            </a:r>
            <a:r>
              <a:rPr lang="en-US" sz="2400"/>
              <a:t>permettono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movimento delle ossa l’una rispetto all’altra.</a:t>
            </a:r>
            <a:endParaRPr sz="2400"/>
          </a:p>
        </p:txBody>
      </p:sp>
      <p:pic>
        <p:nvPicPr>
          <p:cNvPr id="328" name="Google Shape;328;g20772c990ca_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9150" y="1706538"/>
            <a:ext cx="3083775" cy="448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g302cb18376ba6fd4_122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341" name="Google Shape;341;g302cb18376ba6fd4_122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2" name="Google Shape;342;g302cb18376ba6fd4_1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g302cb18376ba6fd4_122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302cb18376ba6fd4_122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g302cb18376ba6fd4_122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3 - Il sistema scheletrico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302cb18376ba6fd4_122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302cb18376ba6fd4_122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02cb18376ba6fd4_122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Lo scheletro àssile e lo scheletro appendicolare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02cb18376ba6fd4_122"/>
          <p:cNvSpPr txBox="1"/>
          <p:nvPr/>
        </p:nvSpPr>
        <p:spPr>
          <a:xfrm>
            <a:off x="481250" y="2557050"/>
            <a:ext cx="4024500" cy="26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ossa sono suddivise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in due gruppi: lo </a:t>
            </a:r>
            <a:r>
              <a:rPr b="1" lang="en-US" sz="2400"/>
              <a:t>scheletro àssile</a:t>
            </a:r>
            <a:r>
              <a:rPr lang="en-US" sz="2400"/>
              <a:t> (cranio, gabbia toracica e colonna vertebrale) e lo </a:t>
            </a:r>
            <a:r>
              <a:rPr b="1" lang="en-US" sz="2400"/>
              <a:t>scheletro appendicolare</a:t>
            </a:r>
            <a:r>
              <a:rPr lang="en-US" sz="2400"/>
              <a:t> (arti, cintura scapolare e cintura pelvica).</a:t>
            </a:r>
            <a:endParaRPr sz="2400"/>
          </a:p>
        </p:txBody>
      </p:sp>
      <p:pic>
        <p:nvPicPr>
          <p:cNvPr id="350" name="Google Shape;350;g302cb18376ba6fd4_122"/>
          <p:cNvPicPr preferRelativeResize="0"/>
          <p:nvPr/>
        </p:nvPicPr>
        <p:blipFill rotWithShape="1">
          <a:blip r:embed="rId4">
            <a:alphaModFix/>
          </a:blip>
          <a:srcRect b="0" l="0" r="0" t="2515"/>
          <a:stretch/>
        </p:blipFill>
        <p:spPr>
          <a:xfrm>
            <a:off x="4772450" y="2202175"/>
            <a:ext cx="3806235" cy="39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302cb18376ba6fd4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737" y="2501575"/>
            <a:ext cx="1728650" cy="398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g302cb18376ba6fd4_141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364" name="Google Shape;364;g302cb18376ba6fd4_141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5" name="Google Shape;365;g302cb18376ba6fd4_1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g302cb18376ba6fd4_141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302cb18376ba6fd4_141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g302cb18376ba6fd4_141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3 - Il sistema scheletrico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02cb18376ba6fd4_141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302cb18376ba6fd4_141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16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02cb18376ba6fd4_141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Diversi tipi di 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302cb18376ba6fd4_141"/>
          <p:cNvSpPr txBox="1"/>
          <p:nvPr/>
        </p:nvSpPr>
        <p:spPr>
          <a:xfrm>
            <a:off x="481250" y="1718850"/>
            <a:ext cx="81876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In base alla forma possiamo distinguere tre tipi di ossa: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piatte</a:t>
            </a:r>
            <a:r>
              <a:rPr lang="en-US" sz="2400"/>
              <a:t>, come le scapole;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corte</a:t>
            </a:r>
            <a:r>
              <a:rPr lang="en-US" sz="2400"/>
              <a:t>, come le vertebre;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lunghe</a:t>
            </a:r>
            <a:r>
              <a:rPr lang="en-US" sz="2400"/>
              <a:t>, come le ossa degli arti.</a:t>
            </a:r>
            <a:endParaRPr sz="2400"/>
          </a:p>
        </p:txBody>
      </p:sp>
      <p:pic>
        <p:nvPicPr>
          <p:cNvPr id="373" name="Google Shape;373;g302cb18376ba6fd4_141"/>
          <p:cNvPicPr preferRelativeResize="0"/>
          <p:nvPr/>
        </p:nvPicPr>
        <p:blipFill rotWithShape="1">
          <a:blip r:embed="rId5">
            <a:alphaModFix/>
          </a:blip>
          <a:srcRect b="13517" l="51093" r="0" t="0"/>
          <a:stretch/>
        </p:blipFill>
        <p:spPr>
          <a:xfrm>
            <a:off x="3788775" y="4122875"/>
            <a:ext cx="1935175" cy="235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02cb18376ba6fd4_141"/>
          <p:cNvPicPr preferRelativeResize="0"/>
          <p:nvPr/>
        </p:nvPicPr>
        <p:blipFill rotWithShape="1">
          <a:blip r:embed="rId5">
            <a:alphaModFix/>
          </a:blip>
          <a:srcRect b="0" l="0" r="47867" t="10185"/>
          <a:stretch/>
        </p:blipFill>
        <p:spPr>
          <a:xfrm>
            <a:off x="1130752" y="4017575"/>
            <a:ext cx="1986236" cy="23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02cb18376ba6fd4_141"/>
          <p:cNvSpPr/>
          <p:nvPr/>
        </p:nvSpPr>
        <p:spPr>
          <a:xfrm>
            <a:off x="7620125" y="3198775"/>
            <a:ext cx="787200" cy="152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g302cb18376ba6fd4_166"/>
          <p:cNvPicPr preferRelativeResize="0"/>
          <p:nvPr/>
        </p:nvPicPr>
        <p:blipFill rotWithShape="1">
          <a:blip r:embed="rId3">
            <a:alphaModFix/>
          </a:blip>
          <a:srcRect b="0" l="0" r="0" t="16541"/>
          <a:stretch/>
        </p:blipFill>
        <p:spPr>
          <a:xfrm>
            <a:off x="873925" y="4311225"/>
            <a:ext cx="3304475" cy="2226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g302cb18376ba6fd4_166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389" name="Google Shape;389;g302cb18376ba6fd4_166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0" name="Google Shape;390;g302cb18376ba6fd4_1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g302cb18376ba6fd4_166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302cb18376ba6fd4_166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g302cb18376ba6fd4_166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3 - Il sistema scheletrico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302cb18376ba6fd4_166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302cb18376ba6fd4_166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17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302cb18376ba6fd4_166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 costituenti dello scheletro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02cb18376ba6fd4_166"/>
          <p:cNvSpPr txBox="1"/>
          <p:nvPr/>
        </p:nvSpPr>
        <p:spPr>
          <a:xfrm>
            <a:off x="481250" y="1642650"/>
            <a:ext cx="81876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Lo scheletro è costituito da due tipi di tessuto connettivo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di sostegno: il </a:t>
            </a:r>
            <a:r>
              <a:rPr b="1" lang="en-US" sz="2400"/>
              <a:t>tessuto osseo</a:t>
            </a:r>
            <a:r>
              <a:rPr lang="en-US" sz="2400"/>
              <a:t> e il </a:t>
            </a:r>
            <a:r>
              <a:rPr b="1" lang="en-US" sz="2400"/>
              <a:t>tessuto cartilagineo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Nel tessuto osseo ci sono tre tipi di cellule: gli </a:t>
            </a:r>
            <a:r>
              <a:rPr b="1" lang="en-US" sz="2400"/>
              <a:t>osteoblasti</a:t>
            </a:r>
            <a:r>
              <a:rPr lang="en-US" sz="2400"/>
              <a:t>, gli </a:t>
            </a:r>
            <a:r>
              <a:rPr b="1" lang="en-US" sz="2400"/>
              <a:t>osteociti </a:t>
            </a:r>
            <a:r>
              <a:rPr lang="en-US" sz="2400"/>
              <a:t>e gli </a:t>
            </a:r>
            <a:r>
              <a:rPr b="1" lang="en-US" sz="2400"/>
              <a:t>osteoclasti</a:t>
            </a:r>
            <a:r>
              <a:rPr lang="en-US" sz="2400"/>
              <a:t>. Le cellule del tessuto cartilagineo sono chiamate </a:t>
            </a:r>
            <a:r>
              <a:rPr b="1" lang="en-US" sz="2400"/>
              <a:t>condrociti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398" name="Google Shape;398;g302cb18376ba6fd4_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9846" y="4235025"/>
            <a:ext cx="3599354" cy="21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302cb18376ba6fd4_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1150" y="5495750"/>
            <a:ext cx="787200" cy="22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g302cb18376ba6fd4_186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412" name="Google Shape;412;g302cb18376ba6fd4_186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3" name="Google Shape;413;g302cb18376ba6fd4_1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g302cb18376ba6fd4_186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302cb18376ba6fd4_186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g302cb18376ba6fd4_186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3 - Il sistema scheletrico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302cb18376ba6fd4_186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302cb18376ba6fd4_186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18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302cb18376ba6fd4_186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Il tessuto osseo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302cb18376ba6fd4_186"/>
          <p:cNvSpPr txBox="1"/>
          <p:nvPr/>
        </p:nvSpPr>
        <p:spPr>
          <a:xfrm>
            <a:off x="481250" y="1871250"/>
            <a:ext cx="47301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Si distinguono due tipi di tessuto osseo: compatto e spugnoso.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</a:t>
            </a:r>
            <a:r>
              <a:rPr b="1" lang="en-US" sz="2400"/>
              <a:t>tessuto osseo compatto</a:t>
            </a:r>
            <a:r>
              <a:rPr lang="en-US" sz="2400"/>
              <a:t>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è molto resistente ed è adatto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a sostenere il peso del corpo.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</a:t>
            </a:r>
            <a:r>
              <a:rPr b="1" lang="en-US" sz="2400"/>
              <a:t>tessuto osseo spugnoso</a:t>
            </a:r>
            <a:r>
              <a:rPr lang="en-US" sz="2400"/>
              <a:t>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è più leggero, serve per diminuire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peso complessivo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dello scheletro e per proteggere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midollo osseo rosso.</a:t>
            </a:r>
            <a:endParaRPr sz="2400"/>
          </a:p>
        </p:txBody>
      </p:sp>
      <p:pic>
        <p:nvPicPr>
          <p:cNvPr id="421" name="Google Shape;421;g302cb18376ba6fd4_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8775" y="1783425"/>
            <a:ext cx="2132400" cy="2132400"/>
          </a:xfrm>
          <a:prstGeom prst="roundRect">
            <a:avLst>
              <a:gd fmla="val 5723" name="adj"/>
            </a:avLst>
          </a:prstGeom>
          <a:noFill/>
          <a:ln>
            <a:noFill/>
          </a:ln>
        </p:spPr>
      </p:pic>
      <p:pic>
        <p:nvPicPr>
          <p:cNvPr id="422" name="Google Shape;422;g302cb18376ba6fd4_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776" y="4026700"/>
            <a:ext cx="2132400" cy="2132400"/>
          </a:xfrm>
          <a:prstGeom prst="roundRect">
            <a:avLst>
              <a:gd fmla="val 6964" name="adj"/>
            </a:avLst>
          </a:prstGeom>
          <a:noFill/>
          <a:ln>
            <a:noFill/>
          </a:ln>
        </p:spPr>
      </p:pic>
      <p:pic>
        <p:nvPicPr>
          <p:cNvPr id="423" name="Google Shape;423;g302cb18376ba6fd4_186"/>
          <p:cNvPicPr preferRelativeResize="0"/>
          <p:nvPr/>
        </p:nvPicPr>
        <p:blipFill rotWithShape="1">
          <a:blip r:embed="rId6">
            <a:alphaModFix/>
          </a:blip>
          <a:srcRect b="0" l="8517" r="0" t="0"/>
          <a:stretch/>
        </p:blipFill>
        <p:spPr>
          <a:xfrm>
            <a:off x="7326550" y="3429000"/>
            <a:ext cx="72015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302cb18376ba6fd4_1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9496" y="5614300"/>
            <a:ext cx="787200" cy="40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g302cb18376ba6fd4_206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437" name="Google Shape;437;g302cb18376ba6fd4_206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8" name="Google Shape;438;g302cb18376ba6fd4_2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g302cb18376ba6fd4_206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302cb18376ba6fd4_206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g302cb18376ba6fd4_206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3 - Il sistema scheletrico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302cb18376ba6fd4_206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302cb18376ba6fd4_206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19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302cb18376ba6fd4_206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Il tessuto cartilagineo e </a:t>
            </a:r>
            <a:endParaRPr sz="4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</a:rPr>
              <a:t>la formazione delle 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02cb18376ba6fd4_206"/>
          <p:cNvSpPr txBox="1"/>
          <p:nvPr/>
        </p:nvSpPr>
        <p:spPr>
          <a:xfrm>
            <a:off x="481250" y="2404650"/>
            <a:ext cx="42036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La cartilagine ha una distribuzione ridotta nell’organismo adulto.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A partire dal secondo mese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di gravidanza, il tessuto cartilagineo inizia a essere sostituito da tessuto osseo, attraverso un processo detto </a:t>
            </a:r>
            <a:r>
              <a:rPr b="1" lang="en-US" sz="2400"/>
              <a:t>ossificazione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446" name="Google Shape;446;g302cb18376ba6fd4_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375" y="2541696"/>
            <a:ext cx="3669400" cy="336275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302cb18376ba6fd4_206"/>
          <p:cNvSpPr/>
          <p:nvPr/>
        </p:nvSpPr>
        <p:spPr>
          <a:xfrm>
            <a:off x="5153575" y="5148025"/>
            <a:ext cx="1987800" cy="105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02cb18376ba6fd4_206"/>
          <p:cNvSpPr/>
          <p:nvPr/>
        </p:nvSpPr>
        <p:spPr>
          <a:xfrm>
            <a:off x="5153575" y="4977300"/>
            <a:ext cx="1176900" cy="105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293687" y="1989137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Noi, la natura</a:t>
            </a:r>
            <a:br>
              <a:rPr b="0" i="0" lang="en-US" sz="8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l’ambiente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Zanoli, Pini, Veronesi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-4850" y="6645938"/>
            <a:ext cx="9153700" cy="244475"/>
            <a:chOff x="0" y="4190"/>
            <a:chExt cx="5766" cy="154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5" name="Google Shape;10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2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2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178400" y="6606625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3DA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g20772c990ca_1_0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456" name="Google Shape;456;g20772c990ca_1_0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7" name="Google Shape;457;g20772c990ca_1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g20772c990ca_1_0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20772c990ca_1_0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g20772c990ca_1_0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0772c990ca_1_0"/>
          <p:cNvSpPr txBox="1"/>
          <p:nvPr/>
        </p:nvSpPr>
        <p:spPr>
          <a:xfrm>
            <a:off x="526575" y="3636325"/>
            <a:ext cx="4024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Scegli la risposta corretta.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500"/>
              <a:t> Le ossa si classificano in: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lunghe, corte, medie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piatte, sferiche, cilindriche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lunghe, corte, piatte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corte, piatte, cilindriche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0772c990ca_1_0"/>
          <p:cNvSpPr txBox="1"/>
          <p:nvPr/>
        </p:nvSpPr>
        <p:spPr>
          <a:xfrm>
            <a:off x="4627675" y="4078150"/>
            <a:ext cx="3840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/>
              <a:t>2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500"/>
              <a:t>Il tessuto osseo compatto è: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leggero e protegge il midollo osseo rosso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pesante e adatto a sostenere il peso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sostituito dalla cartilagine durante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la crescita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responsabile dell’accrescimento corporeo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463" name="Google Shape;463;g20772c990ca_1_0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20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g20772c990ca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76" y="152400"/>
            <a:ext cx="8012701" cy="31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g302cb18376ba6fd4_248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477" name="Google Shape;477;g302cb18376ba6fd4_248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8" name="Google Shape;478;g302cb18376ba6fd4_2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g302cb18376ba6fd4_248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302cb18376ba6fd4_248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g302cb18376ba6fd4_248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4 - Le parti dello scheletro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302cb18376ba6fd4_248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302cb18376ba6fd4_248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21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302cb18376ba6fd4_248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Le ossa del cranio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302cb18376ba6fd4_248"/>
          <p:cNvSpPr txBox="1"/>
          <p:nvPr/>
        </p:nvSpPr>
        <p:spPr>
          <a:xfrm>
            <a:off x="481250" y="1718850"/>
            <a:ext cx="8187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cranio è formato da 22 ossa piatte saldate tra loro, suddivise in </a:t>
            </a:r>
            <a:r>
              <a:rPr b="1" lang="en-US" sz="2400"/>
              <a:t>craniche </a:t>
            </a:r>
            <a:r>
              <a:rPr lang="en-US" sz="2400"/>
              <a:t>(8 ossa) e </a:t>
            </a:r>
            <a:r>
              <a:rPr b="1" lang="en-US" sz="2400"/>
              <a:t>facciali</a:t>
            </a:r>
            <a:r>
              <a:rPr lang="en-US" sz="2400"/>
              <a:t> (14 ossa).</a:t>
            </a:r>
            <a:endParaRPr sz="2400"/>
          </a:p>
        </p:txBody>
      </p:sp>
      <p:pic>
        <p:nvPicPr>
          <p:cNvPr id="486" name="Google Shape;486;g302cb18376ba6fd4_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263" y="2858988"/>
            <a:ext cx="6424613" cy="344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g302cb18376ba6fd4_269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499" name="Google Shape;499;g302cb18376ba6fd4_269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0" name="Google Shape;500;g302cb18376ba6fd4_2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g302cb18376ba6fd4_269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302cb18376ba6fd4_269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g302cb18376ba6fd4_269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4 - Le parti dello scheletro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302cb18376ba6fd4_269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302cb18376ba6fd4_269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22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302cb18376ba6fd4_269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La colonna vertebrale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302cb18376ba6fd4_269"/>
          <p:cNvSpPr txBox="1"/>
          <p:nvPr/>
        </p:nvSpPr>
        <p:spPr>
          <a:xfrm>
            <a:off x="481250" y="1718850"/>
            <a:ext cx="4829700" cy="4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La </a:t>
            </a:r>
            <a:r>
              <a:rPr b="1" lang="en-US" sz="2400"/>
              <a:t>colonna vertebrale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è costituita da 33 </a:t>
            </a:r>
            <a:r>
              <a:rPr b="1" lang="en-US" sz="2400"/>
              <a:t>vertebre </a:t>
            </a:r>
            <a:r>
              <a:rPr lang="en-US" sz="2400"/>
              <a:t>sovrapposte. Essa sostiene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cranio, la gabbia toracica 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gli arti superiori e protegge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</a:t>
            </a:r>
            <a:r>
              <a:rPr b="1" lang="en-US" sz="2400"/>
              <a:t>midollo spinale</a:t>
            </a:r>
            <a:r>
              <a:rPr lang="en-US" sz="2400"/>
              <a:t>, che è contenuto nel canale vertebrale.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Tra una vertebra e l’altra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si trovano i </a:t>
            </a:r>
            <a:r>
              <a:rPr b="1" lang="en-US" sz="2400"/>
              <a:t>dischi intervertebrali</a:t>
            </a:r>
            <a:r>
              <a:rPr lang="en-US" sz="2400"/>
              <a:t>, che ammortizzano gli urti ed evitano lo sfregamento.</a:t>
            </a:r>
            <a:endParaRPr sz="2400"/>
          </a:p>
        </p:txBody>
      </p:sp>
      <p:pic>
        <p:nvPicPr>
          <p:cNvPr id="508" name="Google Shape;508;g302cb18376ba6fd4_269"/>
          <p:cNvPicPr preferRelativeResize="0"/>
          <p:nvPr/>
        </p:nvPicPr>
        <p:blipFill rotWithShape="1">
          <a:blip r:embed="rId4">
            <a:alphaModFix/>
          </a:blip>
          <a:srcRect b="7234" l="0" r="0" t="4643"/>
          <a:stretch/>
        </p:blipFill>
        <p:spPr>
          <a:xfrm>
            <a:off x="5776375" y="1481150"/>
            <a:ext cx="2750200" cy="46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g302cb18376ba6fd4_289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521" name="Google Shape;521;g302cb18376ba6fd4_289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2" name="Google Shape;522;g302cb18376ba6fd4_2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g302cb18376ba6fd4_289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302cb18376ba6fd4_289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g302cb18376ba6fd4_289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4 - Le parti dello scheletro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302cb18376ba6fd4_289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302cb18376ba6fd4_289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23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302cb18376ba6fd4_289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La gabbia toracica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302cb18376ba6fd4_289"/>
          <p:cNvSpPr txBox="1"/>
          <p:nvPr/>
        </p:nvSpPr>
        <p:spPr>
          <a:xfrm>
            <a:off x="481250" y="1947450"/>
            <a:ext cx="46731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La </a:t>
            </a:r>
            <a:r>
              <a:rPr b="1" lang="en-US" sz="2400"/>
              <a:t>gabbia toracica</a:t>
            </a:r>
            <a:r>
              <a:rPr lang="en-US" sz="2400"/>
              <a:t> è formata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da 12 paia di costole. Essa contiene e protegge i polmoni,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cuore e gli altri organi a essi collegati.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prime 7 paia di costole si articolano anteriormente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con lo </a:t>
            </a:r>
            <a:r>
              <a:rPr b="1" lang="en-US" sz="2400"/>
              <a:t>sterno</a:t>
            </a:r>
            <a:r>
              <a:rPr lang="en-US" sz="2400"/>
              <a:t>, un osso di forma piatta e allungata.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530" name="Google Shape;530;g302cb18376ba6fd4_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617" y="2091062"/>
            <a:ext cx="3475583" cy="400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g302cb18376ba6fd4_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550" y="4424175"/>
            <a:ext cx="1854275" cy="208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g302cb18376ba6fd4_309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544" name="Google Shape;544;g302cb18376ba6fd4_309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5" name="Google Shape;545;g302cb18376ba6fd4_30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6" name="Google Shape;546;g302cb18376ba6fd4_309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302cb18376ba6fd4_309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g302cb18376ba6fd4_309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4 - Le parti dello scheletro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302cb18376ba6fd4_309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302cb18376ba6fd4_309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24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302cb18376ba6fd4_309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La cintura scapolare e la cintura pelvica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302cb18376ba6fd4_309"/>
          <p:cNvSpPr txBox="1"/>
          <p:nvPr/>
        </p:nvSpPr>
        <p:spPr>
          <a:xfrm>
            <a:off x="481250" y="2328450"/>
            <a:ext cx="82020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Nello scheletro sono presenti due cinture che permettono l’attacco degli arti allo scheletro àssile: la </a:t>
            </a:r>
            <a:r>
              <a:rPr b="1" lang="en-US" sz="2400"/>
              <a:t>cintura scapolare</a:t>
            </a:r>
            <a:r>
              <a:rPr lang="en-US" sz="2400"/>
              <a:t> collega gli arti superiori alla parte superiore dello scheletro àssile; la </a:t>
            </a:r>
            <a:r>
              <a:rPr b="1" lang="en-US" sz="2400"/>
              <a:t>cintura pelvica</a:t>
            </a:r>
            <a:r>
              <a:rPr lang="en-US" sz="2400"/>
              <a:t> collega gli arti inferiori con la colonna vertebrale.</a:t>
            </a:r>
            <a:endParaRPr sz="2400"/>
          </a:p>
        </p:txBody>
      </p:sp>
      <p:pic>
        <p:nvPicPr>
          <p:cNvPr id="553" name="Google Shape;553;g302cb18376ba6fd4_3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523" y="4853250"/>
            <a:ext cx="1943075" cy="14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302cb18376ba6fd4_309"/>
          <p:cNvPicPr preferRelativeResize="0"/>
          <p:nvPr/>
        </p:nvPicPr>
        <p:blipFill rotWithShape="1">
          <a:blip r:embed="rId6">
            <a:alphaModFix/>
          </a:blip>
          <a:srcRect b="0" l="10793" r="0" t="0"/>
          <a:stretch/>
        </p:blipFill>
        <p:spPr>
          <a:xfrm>
            <a:off x="6349650" y="5959875"/>
            <a:ext cx="384675" cy="23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302cb18376ba6fd4_3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9550" y="6126850"/>
            <a:ext cx="313875" cy="1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302cb18376ba6fd4_309"/>
          <p:cNvPicPr preferRelativeResize="0"/>
          <p:nvPr/>
        </p:nvPicPr>
        <p:blipFill rotWithShape="1">
          <a:blip r:embed="rId8">
            <a:alphaModFix/>
          </a:blip>
          <a:srcRect b="45205" l="0" r="35827" t="0"/>
          <a:stretch/>
        </p:blipFill>
        <p:spPr>
          <a:xfrm>
            <a:off x="6760600" y="5085575"/>
            <a:ext cx="313879" cy="1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g302cb18376ba6fd4_330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569" name="Google Shape;569;g302cb18376ba6fd4_330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0" name="Google Shape;570;g302cb18376ba6fd4_3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1" name="Google Shape;571;g302cb18376ba6fd4_330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302cb18376ba6fd4_330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Google Shape;573;g302cb18376ba6fd4_330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4 - Le parti dello scheletro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g302cb18376ba6fd4_330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302cb18376ba6fd4_330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25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g302cb18376ba6fd4_330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Le ossa degli arti superiori e inferiori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302cb18376ba6fd4_330"/>
          <p:cNvSpPr txBox="1"/>
          <p:nvPr/>
        </p:nvSpPr>
        <p:spPr>
          <a:xfrm>
            <a:off x="481250" y="2252250"/>
            <a:ext cx="53136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Negli </a:t>
            </a:r>
            <a:r>
              <a:rPr b="1" lang="en-US" sz="2400"/>
              <a:t>arti superiori e inferiori</a:t>
            </a:r>
            <a:r>
              <a:rPr lang="en-US" sz="2400"/>
              <a:t> si possono riconoscere tre segmenti.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Il primo segmento è formato dall’</a:t>
            </a:r>
            <a:r>
              <a:rPr b="1" lang="en-US" sz="2400"/>
              <a:t>omero</a:t>
            </a:r>
            <a:r>
              <a:rPr lang="en-US" sz="2400"/>
              <a:t> nel braccio e dal </a:t>
            </a:r>
            <a:r>
              <a:rPr b="1" lang="en-US" sz="2400"/>
              <a:t>femore </a:t>
            </a:r>
            <a:r>
              <a:rPr lang="en-US" sz="2400"/>
              <a:t>nella coscia. Il secondo segmento è costituito da </a:t>
            </a:r>
            <a:r>
              <a:rPr b="1" lang="en-US" sz="2400"/>
              <a:t>radio </a:t>
            </a:r>
            <a:r>
              <a:rPr lang="en-US" sz="2400"/>
              <a:t>e </a:t>
            </a:r>
            <a:r>
              <a:rPr b="1" lang="en-US" sz="2400"/>
              <a:t>ulna </a:t>
            </a:r>
            <a:r>
              <a:rPr lang="en-US" sz="2400"/>
              <a:t>nell’avambraccio, </a:t>
            </a:r>
            <a:r>
              <a:rPr b="1" lang="en-US" sz="2400"/>
              <a:t>tibia </a:t>
            </a:r>
            <a:r>
              <a:rPr lang="en-US" sz="2400"/>
              <a:t>e </a:t>
            </a:r>
            <a:r>
              <a:rPr b="1" lang="en-US" sz="2400"/>
              <a:t>pèrone </a:t>
            </a:r>
            <a:r>
              <a:rPr lang="en-US" sz="2400"/>
              <a:t>nella gamba. L’ultimo segmento è formato dalle ossa della mano 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del piede.</a:t>
            </a:r>
            <a:endParaRPr sz="2400"/>
          </a:p>
        </p:txBody>
      </p:sp>
      <p:pic>
        <p:nvPicPr>
          <p:cNvPr id="578" name="Google Shape;578;g302cb18376ba6fd4_330"/>
          <p:cNvPicPr preferRelativeResize="0"/>
          <p:nvPr/>
        </p:nvPicPr>
        <p:blipFill rotWithShape="1">
          <a:blip r:embed="rId4">
            <a:alphaModFix/>
          </a:blip>
          <a:srcRect b="0" l="0" r="0" t="4012"/>
          <a:stretch/>
        </p:blipFill>
        <p:spPr>
          <a:xfrm>
            <a:off x="6164700" y="1729475"/>
            <a:ext cx="2518550" cy="47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3DA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g302cb18376ba6fd4_365"/>
          <p:cNvGrpSpPr/>
          <p:nvPr/>
        </p:nvGrpSpPr>
        <p:grpSpPr>
          <a:xfrm>
            <a:off x="0" y="6651625"/>
            <a:ext cx="9154400" cy="244475"/>
            <a:chOff x="0" y="4190"/>
            <a:chExt cx="5766" cy="154"/>
          </a:xfrm>
        </p:grpSpPr>
        <p:sp>
          <p:nvSpPr>
            <p:cNvPr id="586" name="Google Shape;586;g302cb18376ba6fd4_365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7" name="Google Shape;587;g302cb18376ba6fd4_3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8" name="Google Shape;588;g302cb18376ba6fd4_365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02cb18376ba6fd4_365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g302cb18376ba6fd4_365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g302cb18376ba6fd4_365"/>
          <p:cNvSpPr txBox="1"/>
          <p:nvPr/>
        </p:nvSpPr>
        <p:spPr>
          <a:xfrm>
            <a:off x="450375" y="3483925"/>
            <a:ext cx="4024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Scegli la risposta corretta.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Le ossa che formano il cranio sono: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8 craniche e 14 facciali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8 facciali e 14 craniche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10 craniche e 10 facciali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8 craniche e 12 facciali</a:t>
            </a:r>
            <a:endParaRPr sz="1500"/>
          </a:p>
        </p:txBody>
      </p:sp>
      <p:sp>
        <p:nvSpPr>
          <p:cNvPr id="592" name="Google Shape;592;g302cb18376ba6fd4_365"/>
          <p:cNvSpPr txBox="1"/>
          <p:nvPr/>
        </p:nvSpPr>
        <p:spPr>
          <a:xfrm>
            <a:off x="4780075" y="3925750"/>
            <a:ext cx="3941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/>
              <a:t>2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500">
                <a:solidFill>
                  <a:schemeClr val="dk1"/>
                </a:solidFill>
              </a:rPr>
              <a:t>Nella colonna vertebrale, tra una vertebra e l’altra, si trovano i: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A cuscinetti vertebrali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B dischi intervertebrali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C dischi cartilaginei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D processi vertebrali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593" name="Google Shape;593;g302cb18376ba6fd4_365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26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g302cb18376ba6fd4_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9144"/>
            <a:ext cx="8839201" cy="2594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g302cb18376ba6fd4_381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607" name="Google Shape;607;g302cb18376ba6fd4_381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8" name="Google Shape;608;g302cb18376ba6fd4_3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g302cb18376ba6fd4_381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302cb18376ba6fd4_381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g302cb18376ba6fd4_381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5 - Le articolazioni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302cb18376ba6fd4_381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302cb18376ba6fd4_381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27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302cb18376ba6fd4_381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Le articolazioni fisse e semimobili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302cb18376ba6fd4_381"/>
          <p:cNvSpPr txBox="1"/>
          <p:nvPr/>
        </p:nvSpPr>
        <p:spPr>
          <a:xfrm>
            <a:off x="481250" y="1718850"/>
            <a:ext cx="8202000" cy="26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</a:t>
            </a:r>
            <a:r>
              <a:rPr b="1" lang="en-US" sz="2400"/>
              <a:t>articolazioni </a:t>
            </a:r>
            <a:r>
              <a:rPr lang="en-US" sz="2400"/>
              <a:t>sono le strutture che collegano le ossa e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permettono loro di muoversi le une rispetto alle altre.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A seconda del movimento che consentono, le articolazioni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si classificano in </a:t>
            </a:r>
            <a:r>
              <a:rPr b="1" lang="en-US" sz="2400"/>
              <a:t>fisse </a:t>
            </a:r>
            <a:r>
              <a:rPr lang="en-US" sz="2400"/>
              <a:t>(non permettono alcun movimento), </a:t>
            </a:r>
            <a:r>
              <a:rPr b="1" lang="en-US" sz="2400"/>
              <a:t>semimobili </a:t>
            </a:r>
            <a:r>
              <a:rPr lang="en-US" sz="2400"/>
              <a:t>(consentono movimenti limitati) e </a:t>
            </a:r>
            <a:r>
              <a:rPr b="1" lang="en-US" sz="2400"/>
              <a:t>mobili</a:t>
            </a:r>
            <a:r>
              <a:rPr lang="en-US" sz="2400"/>
              <a:t> (permettono diversi tipi di movimento).</a:t>
            </a:r>
            <a:endParaRPr sz="2400"/>
          </a:p>
        </p:txBody>
      </p:sp>
      <p:pic>
        <p:nvPicPr>
          <p:cNvPr id="616" name="Google Shape;616;g302cb18376ba6fd4_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913" y="4627950"/>
            <a:ext cx="1257625" cy="18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302cb18376ba6fd4_3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3609" y="4664271"/>
            <a:ext cx="1406175" cy="18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g302cb18376ba6fd4_3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8863" y="4664275"/>
            <a:ext cx="1187369" cy="18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g302cb18376ba6fd4_417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631" name="Google Shape;631;g302cb18376ba6fd4_417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2" name="Google Shape;632;g302cb18376ba6fd4_4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3" name="Google Shape;633;g302cb18376ba6fd4_417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302cb18376ba6fd4_417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g302cb18376ba6fd4_417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5 - Le articolazioni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302cb18376ba6fd4_417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g302cb18376ba6fd4_417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28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302cb18376ba6fd4_417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Le articolazioni mobili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302cb18376ba6fd4_417"/>
          <p:cNvSpPr txBox="1"/>
          <p:nvPr/>
        </p:nvSpPr>
        <p:spPr>
          <a:xfrm>
            <a:off x="481250" y="1871250"/>
            <a:ext cx="81876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Nelle articolazioni mobili è presente una </a:t>
            </a:r>
            <a:r>
              <a:rPr b="1" lang="en-US" sz="2400"/>
              <a:t>cavità articolare</a:t>
            </a:r>
            <a:r>
              <a:rPr lang="en-US" sz="2400"/>
              <a:t>, cioè uno spazio tra le due ossa, che permette una grande libertà di movimento.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ginocchio è l’articolazione più complessa del corpo e si trova tra il </a:t>
            </a:r>
            <a:r>
              <a:rPr b="1" lang="en-US" sz="2400"/>
              <a:t>femore</a:t>
            </a:r>
            <a:r>
              <a:rPr lang="en-US" sz="2400"/>
              <a:t>, la </a:t>
            </a:r>
            <a:r>
              <a:rPr b="1" lang="en-US" sz="2400"/>
              <a:t>tibia </a:t>
            </a:r>
            <a:r>
              <a:rPr lang="en-US" sz="2400"/>
              <a:t>e la </a:t>
            </a:r>
            <a:r>
              <a:rPr b="1" lang="en-US" sz="2400"/>
              <a:t>rotula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In base alla forma e al tipo di movimento che permettono, le articolazioni mobili sono dette </a:t>
            </a:r>
            <a:r>
              <a:rPr b="1" lang="en-US" sz="2400"/>
              <a:t>a sfera</a:t>
            </a:r>
            <a:r>
              <a:rPr lang="en-US" sz="2400"/>
              <a:t>, </a:t>
            </a:r>
            <a:r>
              <a:rPr b="1" lang="en-US" sz="2400"/>
              <a:t>a cardine</a:t>
            </a:r>
            <a:r>
              <a:rPr lang="en-US" sz="2400"/>
              <a:t>,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 perno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3DA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g302cb18376ba6fd4_401"/>
          <p:cNvGrpSpPr/>
          <p:nvPr/>
        </p:nvGrpSpPr>
        <p:grpSpPr>
          <a:xfrm>
            <a:off x="0" y="6651625"/>
            <a:ext cx="9154400" cy="244475"/>
            <a:chOff x="0" y="4190"/>
            <a:chExt cx="5766" cy="154"/>
          </a:xfrm>
        </p:grpSpPr>
        <p:sp>
          <p:nvSpPr>
            <p:cNvPr id="647" name="Google Shape;647;g302cb18376ba6fd4_401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8" name="Google Shape;648;g302cb18376ba6fd4_4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9" name="Google Shape;649;g302cb18376ba6fd4_401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302cb18376ba6fd4_401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g302cb18376ba6fd4_401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302cb18376ba6fd4_401"/>
          <p:cNvSpPr txBox="1"/>
          <p:nvPr/>
        </p:nvSpPr>
        <p:spPr>
          <a:xfrm>
            <a:off x="450375" y="3026725"/>
            <a:ext cx="4024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Scegli la risposta corretta.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500"/>
              <a:t>Un’articolazione è il punto di contatto tra: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due ossa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due muscoli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un osso e un muscolo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un muscolo e un legamento</a:t>
            </a:r>
            <a:endParaRPr sz="1500"/>
          </a:p>
        </p:txBody>
      </p:sp>
      <p:sp>
        <p:nvSpPr>
          <p:cNvPr id="653" name="Google Shape;653;g302cb18376ba6fd4_401"/>
          <p:cNvSpPr txBox="1"/>
          <p:nvPr/>
        </p:nvSpPr>
        <p:spPr>
          <a:xfrm>
            <a:off x="5008675" y="3468550"/>
            <a:ext cx="3840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/>
              <a:t>2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500"/>
              <a:t>Le suture sono articolazioni: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mobili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semimobili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fisse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chiuse</a:t>
            </a:r>
            <a:endParaRPr sz="1500"/>
          </a:p>
        </p:txBody>
      </p:sp>
      <p:sp>
        <p:nvSpPr>
          <p:cNvPr id="654" name="Google Shape;654;g302cb18376ba6fd4_401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29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g302cb18376ba6fd4_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175" y="152400"/>
            <a:ext cx="8152767" cy="29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g302cb18376ba6fd4_401"/>
          <p:cNvSpPr txBox="1"/>
          <p:nvPr/>
        </p:nvSpPr>
        <p:spPr>
          <a:xfrm>
            <a:off x="455125" y="4905700"/>
            <a:ext cx="197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 o falso?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302cb18376ba6fd4_401"/>
          <p:cNvSpPr txBox="1"/>
          <p:nvPr/>
        </p:nvSpPr>
        <p:spPr>
          <a:xfrm>
            <a:off x="455125" y="5314125"/>
            <a:ext cx="736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1500"/>
              <a:t>Le vertebre sono articolazioni fisse.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Il ginocchio è un’articolazione mobile.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302cb18376ba6fd4_401"/>
          <p:cNvSpPr txBox="1"/>
          <p:nvPr/>
        </p:nvSpPr>
        <p:spPr>
          <a:xfrm>
            <a:off x="7756400" y="5314125"/>
            <a:ext cx="68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 F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 F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C1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Il corpo umano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 il movimento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>
            <a:off x="-4850" y="6645938"/>
            <a:ext cx="9153700" cy="244475"/>
            <a:chOff x="0" y="4190"/>
            <a:chExt cx="5766" cy="154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3"/>
          <p:cNvSpPr txBox="1"/>
          <p:nvPr/>
        </p:nvSpPr>
        <p:spPr>
          <a:xfrm>
            <a:off x="4178400" y="6606625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g302cb18376ba6fd4_518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671" name="Google Shape;671;g302cb18376ba6fd4_518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2" name="Google Shape;672;g302cb18376ba6fd4_5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3" name="Google Shape;673;g302cb18376ba6fd4_518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302cb18376ba6fd4_518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5" name="Google Shape;675;g302cb18376ba6fd4_518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6</a:t>
            </a:r>
            <a:r>
              <a:rPr lang="en-US"/>
              <a:t> - Il sistema muscolare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302cb18376ba6fd4_518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302cb18376ba6fd4_518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30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302cb18376ba6fd4_518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 muscoli e i tre tipi di tessuto muscolare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302cb18376ba6fd4_518"/>
          <p:cNvSpPr txBox="1"/>
          <p:nvPr/>
        </p:nvSpPr>
        <p:spPr>
          <a:xfrm>
            <a:off x="481250" y="2404650"/>
            <a:ext cx="8344200" cy="3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Nel nostro corpo sono presenti tre tipi di muscoli.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I </a:t>
            </a:r>
            <a:r>
              <a:rPr b="1" lang="en-US" sz="2400"/>
              <a:t>muscoli scheletrici</a:t>
            </a:r>
            <a:r>
              <a:rPr lang="en-US" sz="2400"/>
              <a:t> sono volontari, il </a:t>
            </a:r>
            <a:r>
              <a:rPr b="1" lang="en-US" sz="2400"/>
              <a:t>muscolo cardiaco</a:t>
            </a:r>
            <a:r>
              <a:rPr lang="en-US" sz="2400"/>
              <a:t> e i </a:t>
            </a:r>
            <a:r>
              <a:rPr b="1" lang="en-US" sz="2400"/>
              <a:t>muscoli lisci</a:t>
            </a:r>
            <a:r>
              <a:rPr lang="en-US" sz="2400"/>
              <a:t> sono involontari.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</a:t>
            </a:r>
            <a:r>
              <a:rPr b="1" lang="en-US" sz="2400"/>
              <a:t>tessuto muscolare scheletrico</a:t>
            </a:r>
            <a:r>
              <a:rPr lang="en-US" sz="2400"/>
              <a:t> costituisce i muscoli che muovono le varie parti dello scheletro. Il </a:t>
            </a:r>
            <a:r>
              <a:rPr b="1" lang="en-US" sz="2400"/>
              <a:t>tessuto muscolare cardiaco</a:t>
            </a:r>
            <a:r>
              <a:rPr lang="en-US" sz="2400"/>
              <a:t> si trova solo nel cuore. Il </a:t>
            </a:r>
            <a:r>
              <a:rPr b="1" lang="en-US" sz="2400"/>
              <a:t>tessuto muscolare liscio</a:t>
            </a:r>
            <a:r>
              <a:rPr lang="en-US" sz="2400"/>
              <a:t> si trova nelle pareti dei vasi sanguigni e del canale digerente, nelle vie respiratorie, urinarie e genitali.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g302cb18376ba6fd4_554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692" name="Google Shape;692;g302cb18376ba6fd4_554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3" name="Google Shape;693;g302cb18376ba6fd4_5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4" name="Google Shape;694;g302cb18376ba6fd4_554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302cb18376ba6fd4_554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6" name="Google Shape;696;g302cb18376ba6fd4_554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6 - Il sistema muscolare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g302cb18376ba6fd4_554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302cb18376ba6fd4_554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31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302cb18376ba6fd4_554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Il tessuto muscolare striato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302cb18376ba6fd4_554"/>
          <p:cNvSpPr txBox="1"/>
          <p:nvPr/>
        </p:nvSpPr>
        <p:spPr>
          <a:xfrm>
            <a:off x="481250" y="1795050"/>
            <a:ext cx="44844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 </a:t>
            </a:r>
            <a:r>
              <a:rPr b="1" lang="en-US" sz="2400"/>
              <a:t>muscoli scheletrici</a:t>
            </a:r>
            <a:r>
              <a:rPr lang="en-US" sz="2400"/>
              <a:t> sono costituiti da tessuto muscolare striato.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striature che caratterizzano il muscolo scheletrico sono dovute all’alternanza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tra i </a:t>
            </a:r>
            <a:r>
              <a:rPr b="1" lang="en-US" sz="2400"/>
              <a:t>filamenti di miosina e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di actina</a:t>
            </a:r>
            <a:r>
              <a:rPr lang="en-US" sz="2400"/>
              <a:t>, che formano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una serie di elementi contrattili chiamati </a:t>
            </a:r>
            <a:r>
              <a:rPr b="1" lang="en-US" sz="2400"/>
              <a:t>sarcomeri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701" name="Google Shape;701;g302cb18376ba6fd4_5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350" y="2191237"/>
            <a:ext cx="3741000" cy="30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g302cb18376ba6fd4_574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714" name="Google Shape;714;g302cb18376ba6fd4_574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5" name="Google Shape;715;g302cb18376ba6fd4_5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g302cb18376ba6fd4_574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302cb18376ba6fd4_574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g302cb18376ba6fd4_574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6 - Il sistema muscolare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302cb18376ba6fd4_574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302cb18376ba6fd4_574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32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302cb18376ba6fd4_574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 muscoli scheletrici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302cb18376ba6fd4_574"/>
          <p:cNvSpPr txBox="1"/>
          <p:nvPr/>
        </p:nvSpPr>
        <p:spPr>
          <a:xfrm>
            <a:off x="481250" y="1871250"/>
            <a:ext cx="4090800" cy="3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I muscoli scheletrici lavorano con le ossa per dare forza e sostegno al corpo.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Ogni muscolo scheletrico ha un nome che si basa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sulle sue caratteristiche,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come le dimensioni, la forma o il tipo di azione che consente.</a:t>
            </a:r>
            <a:endParaRPr sz="2400"/>
          </a:p>
        </p:txBody>
      </p:sp>
      <p:pic>
        <p:nvPicPr>
          <p:cNvPr id="723" name="Google Shape;723;g302cb18376ba6fd4_574"/>
          <p:cNvPicPr preferRelativeResize="0"/>
          <p:nvPr/>
        </p:nvPicPr>
        <p:blipFill rotWithShape="1">
          <a:blip r:embed="rId4">
            <a:alphaModFix/>
          </a:blip>
          <a:srcRect b="0" l="1283" r="1478" t="0"/>
          <a:stretch/>
        </p:blipFill>
        <p:spPr>
          <a:xfrm>
            <a:off x="5059250" y="1647350"/>
            <a:ext cx="3689575" cy="47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g302cb18376ba6fd4_594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736" name="Google Shape;736;g302cb18376ba6fd4_594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7" name="Google Shape;737;g302cb18376ba6fd4_5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8" name="Google Shape;738;g302cb18376ba6fd4_594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302cb18376ba6fd4_594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g302cb18376ba6fd4_594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6 - Il sistema muscolare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g302cb18376ba6fd4_594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302cb18376ba6fd4_594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33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02cb18376ba6fd4_594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 muscoli che ci fanno muovere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302cb18376ba6fd4_594"/>
          <p:cNvSpPr txBox="1"/>
          <p:nvPr/>
        </p:nvSpPr>
        <p:spPr>
          <a:xfrm>
            <a:off x="481250" y="1871250"/>
            <a:ext cx="82065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Nei muscoli che lavorano a coppie, il muscolo che compie l’azione desiderata si dice </a:t>
            </a:r>
            <a:r>
              <a:rPr b="1" lang="en-US" sz="2400"/>
              <a:t>agonista </a:t>
            </a:r>
            <a:r>
              <a:rPr lang="en-US" sz="2400"/>
              <a:t>e l’altro </a:t>
            </a:r>
            <a:r>
              <a:rPr b="1" lang="en-US" sz="2400"/>
              <a:t>antagonista</a:t>
            </a:r>
            <a:r>
              <a:rPr lang="en-US" sz="2400"/>
              <a:t>: quando uno si contrae, l’altro si rilascia. Un esempio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sono il bicipite e il tricipite del braccio.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 muscoli che lavorano in gruppo sono quelli dell’espressione facciale, chiamati </a:t>
            </a:r>
            <a:r>
              <a:rPr b="1" lang="en-US" sz="2400"/>
              <a:t>muscoli mimici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 movimenti realizzati dai muscoli scheletrici sono cinque: </a:t>
            </a:r>
            <a:r>
              <a:rPr b="1" lang="en-US" sz="2400"/>
              <a:t>flessione</a:t>
            </a:r>
            <a:r>
              <a:rPr lang="en-US" sz="2400"/>
              <a:t>, </a:t>
            </a:r>
            <a:r>
              <a:rPr b="1" lang="en-US" sz="2400"/>
              <a:t>estensione</a:t>
            </a:r>
            <a:r>
              <a:rPr lang="en-US" sz="2400"/>
              <a:t>, </a:t>
            </a:r>
            <a:r>
              <a:rPr b="1" lang="en-US" sz="2400"/>
              <a:t>adduzione</a:t>
            </a:r>
            <a:r>
              <a:rPr lang="en-US" sz="2400"/>
              <a:t>, </a:t>
            </a:r>
            <a:r>
              <a:rPr b="1" lang="en-US" sz="2400"/>
              <a:t>abduzione </a:t>
            </a:r>
            <a:r>
              <a:rPr lang="en-US" sz="2400"/>
              <a:t>e </a:t>
            </a:r>
            <a:r>
              <a:rPr b="1" lang="en-US" sz="2400"/>
              <a:t>rotazione</a:t>
            </a:r>
            <a:r>
              <a:rPr lang="en-US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g302cb18376ba6fd4_613"/>
          <p:cNvGrpSpPr/>
          <p:nvPr/>
        </p:nvGrpSpPr>
        <p:grpSpPr>
          <a:xfrm>
            <a:off x="0" y="6651625"/>
            <a:ext cx="9154225" cy="244475"/>
            <a:chOff x="0" y="4190"/>
            <a:chExt cx="5766" cy="154"/>
          </a:xfrm>
        </p:grpSpPr>
        <p:sp>
          <p:nvSpPr>
            <p:cNvPr id="757" name="Google Shape;757;g302cb18376ba6fd4_613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8" name="Google Shape;758;g302cb18376ba6fd4_6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9" name="Google Shape;759;g302cb18376ba6fd4_613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302cb18376ba6fd4_613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g302cb18376ba6fd4_613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</a:t>
            </a:r>
            <a:r>
              <a:rPr lang="en-US"/>
              <a:t>6 - Il sistema muscolare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302cb18376ba6fd4_613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302cb18376ba6fd4_613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34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g302cb18376ba6fd4_613"/>
          <p:cNvSpPr txBox="1"/>
          <p:nvPr/>
        </p:nvSpPr>
        <p:spPr>
          <a:xfrm>
            <a:off x="314325" y="673100"/>
            <a:ext cx="8434500" cy="88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Il muscolo cardiaco e i muscoli lisci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g302cb18376ba6fd4_613"/>
          <p:cNvSpPr txBox="1"/>
          <p:nvPr/>
        </p:nvSpPr>
        <p:spPr>
          <a:xfrm>
            <a:off x="481250" y="1795050"/>
            <a:ext cx="81921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</a:t>
            </a:r>
            <a:r>
              <a:rPr b="1" lang="en-US" sz="2400"/>
              <a:t>cuore </a:t>
            </a:r>
            <a:r>
              <a:rPr lang="en-US" sz="2400"/>
              <a:t>è un muscolo speciale, perché è striato ma si contrae in modo spontaneo.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</a:t>
            </a:r>
            <a:r>
              <a:rPr b="1" lang="en-US" sz="2400"/>
              <a:t>muscolo liscio</a:t>
            </a:r>
            <a:r>
              <a:rPr lang="en-US" sz="2400"/>
              <a:t> è privo di striature ed è formato da fasci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di cellule dalla forma allungata, ognuna delle quali contiene un nucleo centrale.</a:t>
            </a:r>
            <a:endParaRPr sz="2400"/>
          </a:p>
        </p:txBody>
      </p:sp>
      <p:pic>
        <p:nvPicPr>
          <p:cNvPr id="766" name="Google Shape;766;g302cb18376ba6fd4_613"/>
          <p:cNvPicPr preferRelativeResize="0"/>
          <p:nvPr/>
        </p:nvPicPr>
        <p:blipFill rotWithShape="1">
          <a:blip r:embed="rId4">
            <a:alphaModFix/>
          </a:blip>
          <a:srcRect b="0" l="0" r="0" t="7287"/>
          <a:stretch/>
        </p:blipFill>
        <p:spPr>
          <a:xfrm>
            <a:off x="1178700" y="4288575"/>
            <a:ext cx="3612605" cy="21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g302cb18376ba6fd4_6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9150" y="4469687"/>
            <a:ext cx="1870500" cy="1870500"/>
          </a:xfrm>
          <a:prstGeom prst="ellipse">
            <a:avLst/>
          </a:prstGeom>
          <a:noFill/>
          <a:ln cap="flat" cmpd="sng" w="19050">
            <a:solidFill>
              <a:srgbClr val="DB0C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8" name="Google Shape;768;g302cb18376ba6fd4_6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0162" y="5022950"/>
            <a:ext cx="1228475" cy="1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3DA"/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g302cb18376ba6fd4_538"/>
          <p:cNvGrpSpPr/>
          <p:nvPr/>
        </p:nvGrpSpPr>
        <p:grpSpPr>
          <a:xfrm>
            <a:off x="0" y="6651625"/>
            <a:ext cx="9154400" cy="244475"/>
            <a:chOff x="0" y="4190"/>
            <a:chExt cx="5766" cy="154"/>
          </a:xfrm>
        </p:grpSpPr>
        <p:sp>
          <p:nvSpPr>
            <p:cNvPr id="776" name="Google Shape;776;g302cb18376ba6fd4_538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7" name="Google Shape;777;g302cb18376ba6fd4_5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8" name="Google Shape;778;g302cb18376ba6fd4_538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302cb18376ba6fd4_538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0" name="Google Shape;780;g302cb18376ba6fd4_538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g302cb18376ba6fd4_538"/>
          <p:cNvSpPr txBox="1"/>
          <p:nvPr/>
        </p:nvSpPr>
        <p:spPr>
          <a:xfrm>
            <a:off x="4178388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35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Google Shape;782;g302cb18376ba6fd4_5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175" y="76200"/>
            <a:ext cx="8219522" cy="32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g302cb18376ba6fd4_538"/>
          <p:cNvSpPr txBox="1"/>
          <p:nvPr/>
        </p:nvSpPr>
        <p:spPr>
          <a:xfrm>
            <a:off x="450375" y="3331525"/>
            <a:ext cx="40248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Scegli la risposta corretta.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500"/>
              <a:t>I muscoli scheletrici sono coinvolti: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nel movimento e nell’equilibrio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nella contrazione del cuore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nella digestione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nel controllo della pressione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2. La muscolatura liscia è: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volontaria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collegata allo scheletro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presente nel cuore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involontaria</a:t>
            </a:r>
            <a:endParaRPr sz="1500"/>
          </a:p>
        </p:txBody>
      </p:sp>
      <p:sp>
        <p:nvSpPr>
          <p:cNvPr id="784" name="Google Shape;784;g302cb18376ba6fd4_538"/>
          <p:cNvSpPr txBox="1"/>
          <p:nvPr/>
        </p:nvSpPr>
        <p:spPr>
          <a:xfrm>
            <a:off x="4856275" y="3773350"/>
            <a:ext cx="38406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/>
              <a:t>3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500"/>
              <a:t>I movimenti che possono fare i muscoli sono: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 flessione, estensione, adduzione, abduzione e rotazione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 torsione, avvitamento ed estensione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 contrazione e rilassamento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 circonvoluzione, riduzione, adduzione,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abduzione e avvitamento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>
            <a:off x="0" y="6651625"/>
            <a:ext cx="9153700" cy="244475"/>
            <a:chOff x="0" y="4190"/>
            <a:chExt cx="5766" cy="154"/>
          </a:xfrm>
        </p:grpSpPr>
        <p:sp>
          <p:nvSpPr>
            <p:cNvPr id="137" name="Google Shape;137;p4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4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4"/>
          <p:cNvSpPr txBox="1"/>
          <p:nvPr/>
        </p:nvSpPr>
        <p:spPr>
          <a:xfrm>
            <a:off x="4186775" y="6606613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726575" y="651425"/>
            <a:ext cx="7707600" cy="521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Indice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rgbClr val="808080"/>
                </a:solidFill>
              </a:rPr>
              <a:t>Come è fatto il corpo umano</a:t>
            </a:r>
            <a:endParaRPr sz="3600">
              <a:solidFill>
                <a:srgbClr val="80808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3600"/>
              <a:buAutoNum type="arabicPeriod"/>
            </a:pPr>
            <a:r>
              <a:rPr lang="en-US" sz="3600">
                <a:solidFill>
                  <a:srgbClr val="808080"/>
                </a:solidFill>
              </a:rPr>
              <a:t>L’apparato tegumentario</a:t>
            </a:r>
            <a:endParaRPr sz="3600">
              <a:solidFill>
                <a:srgbClr val="80808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rgbClr val="808080"/>
                </a:solidFill>
              </a:rPr>
              <a:t>Il sistema scheletrico</a:t>
            </a:r>
            <a:endParaRPr sz="3600">
              <a:solidFill>
                <a:srgbClr val="80808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3600"/>
              <a:buAutoNum type="arabicPeriod"/>
            </a:pPr>
            <a:r>
              <a:rPr lang="en-US" sz="3600">
                <a:solidFill>
                  <a:srgbClr val="808080"/>
                </a:solidFill>
              </a:rPr>
              <a:t>Le parti dello scheletro</a:t>
            </a:r>
            <a:endParaRPr sz="3600">
              <a:solidFill>
                <a:srgbClr val="80808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3600"/>
              <a:buAutoNum type="arabicPeriod"/>
            </a:pPr>
            <a:r>
              <a:rPr lang="en-US" sz="3600">
                <a:solidFill>
                  <a:srgbClr val="808080"/>
                </a:solidFill>
              </a:rPr>
              <a:t>Le articolazioni</a:t>
            </a:r>
            <a:endParaRPr sz="3600">
              <a:solidFill>
                <a:srgbClr val="808080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3600"/>
              <a:buAutoNum type="arabicPeriod"/>
            </a:pPr>
            <a:r>
              <a:rPr lang="en-US" sz="3600">
                <a:solidFill>
                  <a:srgbClr val="808080"/>
                </a:solidFill>
              </a:rPr>
              <a:t>Il sistema muscolare</a:t>
            </a:r>
            <a:endParaRPr sz="360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02cb18376ba6fd4_1"/>
          <p:cNvPicPr preferRelativeResize="0"/>
          <p:nvPr/>
        </p:nvPicPr>
        <p:blipFill rotWithShape="1">
          <a:blip r:embed="rId3">
            <a:alphaModFix/>
          </a:blip>
          <a:srcRect b="0" l="14346" r="0" t="0"/>
          <a:stretch/>
        </p:blipFill>
        <p:spPr>
          <a:xfrm>
            <a:off x="5491850" y="2019075"/>
            <a:ext cx="3371700" cy="33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02cb18376ba6fd4_1"/>
          <p:cNvSpPr txBox="1"/>
          <p:nvPr/>
        </p:nvSpPr>
        <p:spPr>
          <a:xfrm>
            <a:off x="314325" y="682828"/>
            <a:ext cx="8434500" cy="109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La struttura del corpo umano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02cb18376ba6fd4_1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1 – Come è fatto il corpo umano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02cb18376ba6fd4_1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g302cb18376ba6fd4_1"/>
          <p:cNvGrpSpPr/>
          <p:nvPr/>
        </p:nvGrpSpPr>
        <p:grpSpPr>
          <a:xfrm>
            <a:off x="0" y="6651625"/>
            <a:ext cx="9153875" cy="244475"/>
            <a:chOff x="0" y="4190"/>
            <a:chExt cx="5766" cy="154"/>
          </a:xfrm>
        </p:grpSpPr>
        <p:sp>
          <p:nvSpPr>
            <p:cNvPr id="154" name="Google Shape;154;g302cb18376ba6fd4_1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" name="Google Shape;155;g302cb18376ba6fd4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g302cb18376ba6fd4_1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302cb18376ba6fd4_1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g302cb18376ba6fd4_1"/>
          <p:cNvSpPr txBox="1"/>
          <p:nvPr/>
        </p:nvSpPr>
        <p:spPr>
          <a:xfrm>
            <a:off x="4178388" y="6612300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02cb18376ba6fd4_1"/>
          <p:cNvSpPr txBox="1"/>
          <p:nvPr/>
        </p:nvSpPr>
        <p:spPr>
          <a:xfrm>
            <a:off x="481250" y="2176050"/>
            <a:ext cx="48582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ll corpo umano è costituito da tre parti: la </a:t>
            </a:r>
            <a:r>
              <a:rPr b="1" lang="en-US" sz="2400"/>
              <a:t>testa</a:t>
            </a:r>
            <a:r>
              <a:rPr lang="en-US" sz="2400"/>
              <a:t>, il</a:t>
            </a:r>
            <a:r>
              <a:rPr b="1" lang="en-US" sz="2400"/>
              <a:t> tronco </a:t>
            </a:r>
            <a:r>
              <a:rPr lang="en-US" sz="2400"/>
              <a:t>e gli </a:t>
            </a:r>
            <a:r>
              <a:rPr b="1" lang="en-US" sz="2400"/>
              <a:t>arti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parti del corpo si possono studiare in relazione a </a:t>
            </a:r>
            <a:r>
              <a:rPr b="1" lang="en-US" sz="2400"/>
              <a:t>tre piani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di simmetria</a:t>
            </a:r>
            <a:r>
              <a:rPr lang="en-US" sz="2400"/>
              <a:t> perpendicolari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tra loro: il piano trasversale,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piano frontale e il piano sagittale.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/>
        </p:nvSpPr>
        <p:spPr>
          <a:xfrm>
            <a:off x="314325" y="682828"/>
            <a:ext cx="8434500" cy="109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Le cavità del corpo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0" y="3175"/>
            <a:ext cx="9144000" cy="295275"/>
          </a:xfrm>
          <a:prstGeom prst="rect">
            <a:avLst/>
          </a:prstGeom>
          <a:solidFill>
            <a:srgbClr val="95C11F">
              <a:alpha val="64705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1 – Come è fatto il corpo umano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0" y="6651625"/>
            <a:ext cx="9153700" cy="244475"/>
            <a:chOff x="0" y="4190"/>
            <a:chExt cx="5766" cy="154"/>
          </a:xfrm>
        </p:grpSpPr>
        <p:sp>
          <p:nvSpPr>
            <p:cNvPr id="170" name="Google Shape;170;p5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1" name="Google Shape;17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5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5"/>
          <p:cNvSpPr txBox="1"/>
          <p:nvPr/>
        </p:nvSpPr>
        <p:spPr>
          <a:xfrm>
            <a:off x="4178388" y="6612300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6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481250" y="1718850"/>
            <a:ext cx="8529000" cy="4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Una </a:t>
            </a:r>
            <a:r>
              <a:rPr b="1" lang="en-US" sz="2400"/>
              <a:t>cavità corporea</a:t>
            </a:r>
            <a:r>
              <a:rPr lang="en-US" sz="2400"/>
              <a:t> è uno spazio che ospita uno o più organi.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La </a:t>
            </a:r>
            <a:r>
              <a:rPr b="1" lang="en-US" sz="2400"/>
              <a:t>cavità dorsale</a:t>
            </a:r>
            <a:r>
              <a:rPr lang="en-US" sz="2400"/>
              <a:t> comprende due cavità, collegate tra loro: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 </a:t>
            </a:r>
            <a:r>
              <a:rPr b="1" lang="en-US" sz="2400"/>
              <a:t>cavità cranica</a:t>
            </a:r>
            <a:r>
              <a:rPr lang="en-US" sz="2400"/>
              <a:t>, che ospita il cervello;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 </a:t>
            </a:r>
            <a:r>
              <a:rPr b="1" lang="en-US" sz="2400"/>
              <a:t>cavità spinale</a:t>
            </a:r>
            <a:r>
              <a:rPr lang="en-US" sz="2400"/>
              <a:t>, che contiene il midollo spinale.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La </a:t>
            </a:r>
            <a:r>
              <a:rPr b="1" lang="en-US" sz="2400"/>
              <a:t>cavità ventrale</a:t>
            </a:r>
            <a:r>
              <a:rPr lang="en-US" sz="2400"/>
              <a:t> è suddivisa in due compartimenti separati: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 </a:t>
            </a:r>
            <a:r>
              <a:rPr b="1" lang="en-US" sz="2400"/>
              <a:t>cavità toracica</a:t>
            </a:r>
            <a:r>
              <a:rPr lang="en-US" sz="2400"/>
              <a:t>, che contiene il cuore, i polmoni, 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la trachea e l’esofago;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 </a:t>
            </a:r>
            <a:r>
              <a:rPr b="1" lang="en-US" sz="2400"/>
              <a:t>cavità addominale</a:t>
            </a:r>
            <a:r>
              <a:rPr lang="en-US" sz="2400"/>
              <a:t>, in cui si trovano gli organi 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degli apparati digerente, escretore e riproduttore.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2cb18376ba6fd4_16"/>
          <p:cNvSpPr txBox="1"/>
          <p:nvPr/>
        </p:nvSpPr>
        <p:spPr>
          <a:xfrm>
            <a:off x="314325" y="682828"/>
            <a:ext cx="8434500" cy="109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L’organizzazione del corpo umano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02cb18376ba6fd4_16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1 – Come è fatto il corpo umano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02cb18376ba6fd4_16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g302cb18376ba6fd4_16"/>
          <p:cNvGrpSpPr/>
          <p:nvPr/>
        </p:nvGrpSpPr>
        <p:grpSpPr>
          <a:xfrm>
            <a:off x="0" y="6651625"/>
            <a:ext cx="9153875" cy="244475"/>
            <a:chOff x="0" y="4190"/>
            <a:chExt cx="5766" cy="154"/>
          </a:xfrm>
        </p:grpSpPr>
        <p:sp>
          <p:nvSpPr>
            <p:cNvPr id="186" name="Google Shape;186;g302cb18376ba6fd4_16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7" name="Google Shape;187;g302cb18376ba6fd4_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302cb18376ba6fd4_16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02cb18376ba6fd4_16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g302cb18376ba6fd4_16"/>
          <p:cNvSpPr txBox="1"/>
          <p:nvPr/>
        </p:nvSpPr>
        <p:spPr>
          <a:xfrm>
            <a:off x="4178388" y="6612300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7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02cb18376ba6fd4_16"/>
          <p:cNvSpPr txBox="1"/>
          <p:nvPr/>
        </p:nvSpPr>
        <p:spPr>
          <a:xfrm>
            <a:off x="481250" y="1871250"/>
            <a:ext cx="4844100" cy="4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Il nostro corpo comprende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cinque livelli di organizzazione</a:t>
            </a:r>
            <a:r>
              <a:rPr lang="en-US" sz="2400"/>
              <a:t>: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cellule, i tessuti, gli organi,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gli apparati e i sistemi e, infine, l’intero organismo.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</a:t>
            </a:r>
            <a:r>
              <a:rPr b="1" lang="en-US" sz="2400"/>
              <a:t>cellule </a:t>
            </a:r>
            <a:r>
              <a:rPr lang="en-US" sz="2400"/>
              <a:t>sono gli elementi costitutivi più piccoli, cioè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le unità di base del corpo.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Cellule simili, unite più o meno strettamente, formano un </a:t>
            </a:r>
            <a:r>
              <a:rPr b="1" lang="en-US" sz="2400"/>
              <a:t>tessuto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192" name="Google Shape;192;g302cb18376ba6fd4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2249" y="1612600"/>
            <a:ext cx="2811775" cy="48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02cb18376ba6fd4_16"/>
          <p:cNvSpPr/>
          <p:nvPr/>
        </p:nvSpPr>
        <p:spPr>
          <a:xfrm>
            <a:off x="5418825" y="4991525"/>
            <a:ext cx="711300" cy="152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02cb18376ba6fd4_16"/>
          <p:cNvSpPr/>
          <p:nvPr/>
        </p:nvSpPr>
        <p:spPr>
          <a:xfrm>
            <a:off x="7250175" y="4991525"/>
            <a:ext cx="1355700" cy="152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2cb18376ba6fd4_31"/>
          <p:cNvSpPr txBox="1"/>
          <p:nvPr/>
        </p:nvSpPr>
        <p:spPr>
          <a:xfrm>
            <a:off x="314325" y="682828"/>
            <a:ext cx="8434500" cy="109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4000">
                <a:solidFill>
                  <a:srgbClr val="FF0000"/>
                </a:solidFill>
              </a:rPr>
              <a:t>I principali tessuti del nostro corpo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02cb18376ba6fd4_31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1 – Come è fatto il corpo umano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02cb18376ba6fd4_31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g302cb18376ba6fd4_31"/>
          <p:cNvGrpSpPr/>
          <p:nvPr/>
        </p:nvGrpSpPr>
        <p:grpSpPr>
          <a:xfrm>
            <a:off x="0" y="6651625"/>
            <a:ext cx="9153875" cy="244475"/>
            <a:chOff x="0" y="4190"/>
            <a:chExt cx="5766" cy="154"/>
          </a:xfrm>
        </p:grpSpPr>
        <p:sp>
          <p:nvSpPr>
            <p:cNvPr id="205" name="Google Shape;205;g302cb18376ba6fd4_31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g302cb18376ba6fd4_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g302cb18376ba6fd4_31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02cb18376ba6fd4_31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g302cb18376ba6fd4_31"/>
          <p:cNvSpPr txBox="1"/>
          <p:nvPr/>
        </p:nvSpPr>
        <p:spPr>
          <a:xfrm>
            <a:off x="4178388" y="6612300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8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302cb18376ba6fd4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900" y="1832900"/>
            <a:ext cx="4455801" cy="21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02cb18376ba6fd4_31"/>
          <p:cNvPicPr preferRelativeResize="0"/>
          <p:nvPr/>
        </p:nvPicPr>
        <p:blipFill rotWithShape="1">
          <a:blip r:embed="rId5">
            <a:alphaModFix/>
          </a:blip>
          <a:srcRect b="3185" l="0" r="0" t="0"/>
          <a:stretch/>
        </p:blipFill>
        <p:spPr>
          <a:xfrm>
            <a:off x="268425" y="1832910"/>
            <a:ext cx="4070500" cy="212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02cb18376ba6fd4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088" y="4015900"/>
            <a:ext cx="57150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02cb18376ba6fd4_31"/>
          <p:cNvPicPr preferRelativeResize="0"/>
          <p:nvPr/>
        </p:nvPicPr>
        <p:blipFill rotWithShape="1">
          <a:blip r:embed="rId7">
            <a:alphaModFix/>
          </a:blip>
          <a:srcRect b="0" l="2543" r="0" t="0"/>
          <a:stretch/>
        </p:blipFill>
        <p:spPr>
          <a:xfrm>
            <a:off x="6021100" y="4048050"/>
            <a:ext cx="2735950" cy="16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2cb18376ba6fd4_46"/>
          <p:cNvSpPr txBox="1"/>
          <p:nvPr/>
        </p:nvSpPr>
        <p:spPr>
          <a:xfrm>
            <a:off x="314325" y="682825"/>
            <a:ext cx="8568000" cy="109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Sistemi e apparati del corpo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umano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02cb18376ba6fd4_46"/>
          <p:cNvSpPr txBox="1"/>
          <p:nvPr/>
        </p:nvSpPr>
        <p:spPr>
          <a:xfrm>
            <a:off x="0" y="3175"/>
            <a:ext cx="9144000" cy="295200"/>
          </a:xfrm>
          <a:prstGeom prst="rect">
            <a:avLst/>
          </a:prstGeom>
          <a:solidFill>
            <a:srgbClr val="95C11F">
              <a:alpha val="64709"/>
            </a:srgbClr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LEZIONE 1 – Come è fatto il corpo umano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02cb18376ba6fd4_46"/>
          <p:cNvSpPr txBox="1"/>
          <p:nvPr/>
        </p:nvSpPr>
        <p:spPr>
          <a:xfrm>
            <a:off x="0" y="6651625"/>
            <a:ext cx="7707600" cy="23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Zanoli, Pini, Veronesi –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Noi, la natura e l’ambiente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© Zanichelli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g302cb18376ba6fd4_46"/>
          <p:cNvGrpSpPr/>
          <p:nvPr/>
        </p:nvGrpSpPr>
        <p:grpSpPr>
          <a:xfrm>
            <a:off x="0" y="6651625"/>
            <a:ext cx="9153875" cy="244475"/>
            <a:chOff x="0" y="4190"/>
            <a:chExt cx="5766" cy="154"/>
          </a:xfrm>
        </p:grpSpPr>
        <p:sp>
          <p:nvSpPr>
            <p:cNvPr id="224" name="Google Shape;224;g302cb18376ba6fd4_46"/>
            <p:cNvSpPr txBox="1"/>
            <p:nvPr/>
          </p:nvSpPr>
          <p:spPr>
            <a:xfrm>
              <a:off x="0" y="4190"/>
              <a:ext cx="5700" cy="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g302cb18376ba6fd4_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g302cb18376ba6fd4_46"/>
            <p:cNvSpPr txBox="1"/>
            <p:nvPr/>
          </p:nvSpPr>
          <p:spPr>
            <a:xfrm>
              <a:off x="2267" y="4193"/>
              <a:ext cx="12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fld id="{00000000-1234-1234-1234-123412341234}" type="slidenum"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302cb18376ba6fd4_46"/>
            <p:cNvSpPr txBox="1"/>
            <p:nvPr/>
          </p:nvSpPr>
          <p:spPr>
            <a:xfrm>
              <a:off x="27" y="4190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Lovato, Montani, Pantaleoni – </a:t>
              </a:r>
              <a:r>
                <a:rPr b="0" i="1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Scienze in Agenda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© Zanichelli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g302cb18376ba6fd4_46"/>
          <p:cNvSpPr txBox="1"/>
          <p:nvPr/>
        </p:nvSpPr>
        <p:spPr>
          <a:xfrm>
            <a:off x="4178388" y="6612300"/>
            <a:ext cx="78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/>
              <a:t>9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02cb18376ba6fd4_46"/>
          <p:cNvSpPr txBox="1"/>
          <p:nvPr/>
        </p:nvSpPr>
        <p:spPr>
          <a:xfrm>
            <a:off x="481250" y="1718850"/>
            <a:ext cx="8529000" cy="4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Gli organi formati dallo stesso tipo di tessuto formano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 </a:t>
            </a:r>
            <a:r>
              <a:rPr b="1" lang="en-US" sz="2400"/>
              <a:t>sistemi</a:t>
            </a:r>
            <a:r>
              <a:rPr lang="en-US" sz="2400"/>
              <a:t>; invece negli </a:t>
            </a:r>
            <a:r>
              <a:rPr b="1" lang="en-US" sz="2400"/>
              <a:t>apparati</a:t>
            </a:r>
            <a:r>
              <a:rPr lang="en-US" sz="2400"/>
              <a:t>, organi con strutture molto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diverse cooperano per svolgere un compito complesso.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Nel corpo umano si trovano cinque sistemi e sei apparati, ciascuno dei quali è deputato a svolgere una funzione principale.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 sistemi sono quello </a:t>
            </a:r>
            <a:r>
              <a:rPr lang="en-US" sz="2400"/>
              <a:t>scheletrico</a:t>
            </a:r>
            <a:r>
              <a:rPr lang="en-US" sz="2400"/>
              <a:t>, </a:t>
            </a:r>
            <a:r>
              <a:rPr lang="en-US" sz="2400"/>
              <a:t>muscolare</a:t>
            </a:r>
            <a:r>
              <a:rPr lang="en-US" sz="2400"/>
              <a:t>, </a:t>
            </a:r>
            <a:r>
              <a:rPr lang="en-US" sz="2400"/>
              <a:t>linfatico </a:t>
            </a:r>
            <a:r>
              <a:rPr lang="en-US" sz="2400"/>
              <a:t>e immunitario, nervoso e endocrino. Gli apparati sono quello tegumentario, cardiovascolare, respiratorio, digerente, escretore e riproduttore.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2011-11-23T15:48:27Z</dcterms:created>
  <dc:creator>Sara Urbani</dc:creator>
</cp:coreProperties>
</file>