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37335-7B0F-48A3-9300-1A0331C4B01D}" v="2" dt="2024-02-10T23:17:42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6F3C9-80BF-675B-A252-6C5F2194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99E511-32E3-2E09-83C6-ABA5C967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81823F-5DD6-75E6-135E-70E51E56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69C846-0CDE-1281-58BB-70039DC6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B5DCEB-65A0-C383-8463-70ECF77A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86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73A08-9D47-F3EA-B90F-DFF02568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AEF06E-E944-C66F-4827-04A4FEA01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536C2E-3A42-8BE1-34BA-26FD5F2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189604-E238-A0A5-8D27-2C2A3ED1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9AE32-8579-6143-3BFF-A4BBF0F2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F79C19C-980C-CC08-3DCE-DDDC418C0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A0A686-4772-8FF0-1A25-8DCF344C3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52B404-EC60-6E31-6BEC-97A69BEC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0F4481-E538-D789-81FC-92F913F8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231DF6-3BD5-CD04-2A3F-4E243E7C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4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C6806-4897-CC40-EFAC-A18BF49E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BF4579-7188-1EE0-48A5-9E2B45452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1FBBE1-F753-294A-7DCC-0025A110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412224-61A5-2AD7-5CAE-D6553CAE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3FE8C-5D67-F4B1-5C5B-B41CC5B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1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925A3-3B1F-5C56-9A9B-9362C78D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BC4C59-27D9-9072-C222-9BD771C3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0F2372-D523-47C8-AB9E-4A5D86FB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6A4B86-F9CB-74FB-3B91-D9032CE1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95478B-E852-0B7A-BE15-0FBDAF52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02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AC4A6-3617-B748-3413-0A881EDA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6D0859-F56B-93B6-8EE3-06AA5DBB0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979601-3B2B-A52E-D44C-EB0CAD2BA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387B2F-37DD-540C-7F78-102B1C96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016E4A-108F-9B9D-596F-E456BC38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7CDF77-E669-82D5-D1AA-5E3826A3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8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43B87-A44A-CC87-684C-2DFC1489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A4519B-042A-07E1-0277-ABF7E17DD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D0BCF2-9BFD-F1B5-95E7-E81D49384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06B1EB-904A-4EEC-D495-290AA541A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6CFEB4-A644-90F3-542C-00830FE3F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B5811A-55B7-66F6-EBC1-C9484A32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A5CCAB-9FCC-05AA-7199-42FA69DD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7AD8563-DFC9-B99A-C2D9-9ECF3C6D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E3B0D-126A-3681-BE4F-12B4B5B2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60C6AC-580B-310A-4F00-1FC9843D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1F9094-A356-9364-9818-4AE12721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4946C8-C90C-185C-5E4D-C49E50C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98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ACC776-2CD2-46A8-A3BB-A6E9E6BA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C9F834-1149-87EB-EEC8-18C2B5C0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28041E-F292-BC5B-1158-F9E8E37D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89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4783A-A1B5-A725-0B93-7A306D7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E27862-6AF3-B7F7-15DD-D9C907B8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B07E5C-F28D-F8D3-4A55-624343C53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3E8043-C4EB-3104-FE95-53258EDE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5CB767-A631-E914-CDD1-4A46AC1B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537DF9-46B1-34AE-BD3D-244AFA5E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39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4AE93-9FF7-E33C-8C1C-DC9732F5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757B5E-1224-ACEB-16EC-B6CAB45ED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27B907-4A2D-DA7C-2DDD-3421097D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ABDA58-A08F-81D7-D172-1A70C291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283BA1-B1A4-D8AA-75EA-AE6E6D40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225730-975F-A58B-EF35-92C396CE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70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D3AE04-9E09-5C0C-BCCE-2B5731EC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7F7F47-D945-D609-66E6-840F94DC0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5EE97-CE17-22D9-CFF5-0C90CFF34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8AF55D-0C23-4B27-A2D7-BD500B69A281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1EB728-D4D8-FF20-29EF-EDFEF3C18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A165C6-6CFE-372B-D121-33A90F723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317C51-1A18-45B8-A4E9-701EBE62E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9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B82B6-61EC-4A0F-03A6-DD8A4AEDD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The Solar System… </a:t>
            </a:r>
            <a:b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8589EA-187A-ED72-755D-4B7602E57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How  big the </a:t>
            </a:r>
            <a:r>
              <a:rPr lang="it-IT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planets</a:t>
            </a:r>
            <a:r>
              <a:rPr lang="it-I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are? How far from </a:t>
            </a:r>
            <a:r>
              <a:rPr lang="it-IT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each</a:t>
            </a:r>
            <a:r>
              <a:rPr lang="it-I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other</a:t>
            </a:r>
            <a:r>
              <a:rPr lang="it-IT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49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Mars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closest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to Earth, </a:t>
            </a:r>
            <a:r>
              <a:rPr lang="it-IT" dirty="0" err="1">
                <a:latin typeface="Comic Sans MS" panose="030F0702030302020204" pitchFamily="66" charset="0"/>
              </a:rPr>
              <a:t>about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half</a:t>
            </a:r>
            <a:r>
              <a:rPr lang="it-IT" dirty="0">
                <a:latin typeface="Comic Sans MS" panose="030F0702030302020204" pitchFamily="66" charset="0"/>
              </a:rPr>
              <a:t> the size of Earth.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Mars </a:t>
            </a:r>
            <a:r>
              <a:rPr lang="it-IT" dirty="0" err="1">
                <a:latin typeface="Comic Sans MS" panose="030F0702030302020204" pitchFamily="66" charset="0"/>
              </a:rPr>
              <a:t>atmosphere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too</a:t>
            </a:r>
            <a:r>
              <a:rPr lang="it-IT" dirty="0">
                <a:latin typeface="Comic Sans MS" panose="030F0702030302020204" pitchFamily="66" charset="0"/>
              </a:rPr>
              <a:t> far from </a:t>
            </a:r>
            <a:r>
              <a:rPr lang="it-IT" dirty="0" err="1">
                <a:latin typeface="Comic Sans MS" panose="030F0702030302020204" pitchFamily="66" charset="0"/>
              </a:rPr>
              <a:t>Earth’s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could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host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forms</a:t>
            </a:r>
            <a:r>
              <a:rPr lang="it-IT" dirty="0">
                <a:latin typeface="Comic Sans MS" panose="030F0702030302020204" pitchFamily="66" charset="0"/>
              </a:rPr>
              <a:t> of life </a:t>
            </a:r>
            <a:r>
              <a:rPr lang="it-IT" dirty="0" err="1">
                <a:latin typeface="Comic Sans MS" panose="030F0702030302020204" pitchFamily="66" charset="0"/>
              </a:rPr>
              <a:t>similar</a:t>
            </a:r>
            <a:r>
              <a:rPr lang="it-IT" dirty="0">
                <a:latin typeface="Comic Sans MS" panose="030F0702030302020204" pitchFamily="66" charset="0"/>
              </a:rPr>
              <a:t> to </a:t>
            </a:r>
            <a:r>
              <a:rPr lang="it-IT" dirty="0" err="1">
                <a:latin typeface="Comic Sans MS" panose="030F0702030302020204" pitchFamily="66" charset="0"/>
              </a:rPr>
              <a:t>what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know on Earth (</a:t>
            </a:r>
            <a:r>
              <a:rPr lang="it-IT" dirty="0" err="1">
                <a:latin typeface="Comic Sans MS" panose="030F0702030302020204" pitchFamily="66" charset="0"/>
              </a:rPr>
              <a:t>bacteria</a:t>
            </a:r>
            <a:r>
              <a:rPr lang="it-IT" dirty="0">
                <a:latin typeface="Comic Sans MS" panose="030F0702030302020204" pitchFamily="66" charset="0"/>
              </a:rPr>
              <a:t>?).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only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other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abudance</a:t>
            </a:r>
            <a:r>
              <a:rPr lang="it-IT" dirty="0">
                <a:latin typeface="Comic Sans MS" panose="030F0702030302020204" pitchFamily="66" charset="0"/>
              </a:rPr>
              <a:t> of water (</a:t>
            </a:r>
            <a:r>
              <a:rPr lang="it-IT" dirty="0" err="1">
                <a:latin typeface="Comic Sans MS" panose="030F0702030302020204" pitchFamily="66" charset="0"/>
              </a:rPr>
              <a:t>most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ice</a:t>
            </a:r>
            <a:r>
              <a:rPr lang="it-IT" dirty="0">
                <a:latin typeface="Comic Sans MS" panose="030F0702030302020204" pitchFamily="66" charset="0"/>
              </a:rPr>
              <a:t> under the </a:t>
            </a:r>
            <a:r>
              <a:rPr lang="it-IT" dirty="0" err="1">
                <a:latin typeface="Comic Sans MS" panose="030F0702030302020204" pitchFamily="66" charset="0"/>
              </a:rPr>
              <a:t>surface</a:t>
            </a:r>
            <a:r>
              <a:rPr lang="it-IT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3’390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210K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-63°C on </a:t>
            </a:r>
            <a:r>
              <a:rPr lang="it-IT" i="1" dirty="0" err="1">
                <a:latin typeface="Comic Sans MS" panose="030F0702030302020204" pitchFamily="66" charset="0"/>
              </a:rPr>
              <a:t>average</a:t>
            </a:r>
            <a:r>
              <a:rPr lang="it-IT" i="1" dirty="0">
                <a:latin typeface="Comic Sans MS" panose="030F0702030302020204" pitchFamily="66" charset="0"/>
              </a:rPr>
              <a:t>. can </a:t>
            </a:r>
            <a:r>
              <a:rPr lang="it-IT" i="1" dirty="0" err="1">
                <a:latin typeface="Comic Sans MS" panose="030F0702030302020204" pitchFamily="66" charset="0"/>
              </a:rPr>
              <a:t>reach</a:t>
            </a:r>
            <a:r>
              <a:rPr lang="it-IT" i="1" dirty="0">
                <a:latin typeface="Comic Sans MS" panose="030F0702030302020204" pitchFamily="66" charset="0"/>
              </a:rPr>
              <a:t> 20°C </a:t>
            </a:r>
            <a:r>
              <a:rPr lang="it-IT" i="1" dirty="0" err="1">
                <a:latin typeface="Comic Sans MS" panose="030F0702030302020204" pitchFamily="66" charset="0"/>
              </a:rPr>
              <a:t>at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midday</a:t>
            </a:r>
            <a:r>
              <a:rPr lang="it-IT" i="1" dirty="0">
                <a:latin typeface="Comic Sans MS" panose="030F0702030302020204" pitchFamily="66" charset="0"/>
              </a:rPr>
              <a:t> on </a:t>
            </a:r>
            <a:r>
              <a:rPr lang="it-IT" i="1" dirty="0" err="1">
                <a:latin typeface="Comic Sans MS" panose="030F0702030302020204" pitchFamily="66" charset="0"/>
              </a:rPr>
              <a:t>Summer</a:t>
            </a:r>
            <a:r>
              <a:rPr lang="it-IT" i="1" dirty="0">
                <a:latin typeface="Comic Sans MS" panose="030F0702030302020204" pitchFamily="66" charset="0"/>
              </a:rPr>
              <a:t>)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Mount Olympus is the highest volcano in the Solar System (three times higher than the Mount Everest).</a:t>
            </a:r>
          </a:p>
          <a:p>
            <a:endParaRPr lang="it-IT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3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Mars…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Mars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510980" y="4325821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02" y="4675592"/>
            <a:ext cx="661473" cy="554784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396748" y="5387705"/>
            <a:ext cx="3202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8049655" y="5524839"/>
            <a:ext cx="101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1.4 mm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0840B0-F475-19B1-FA00-811DBE72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46" y="3269882"/>
            <a:ext cx="3009017" cy="303890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2A22DE-7B24-79F2-7479-BA94460AC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4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Jupiter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65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largest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of the Solar System.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no </a:t>
            </a:r>
            <a:r>
              <a:rPr lang="it-IT" dirty="0" err="1">
                <a:latin typeface="Comic Sans MS" panose="030F0702030302020204" pitchFamily="66" charset="0"/>
              </a:rPr>
              <a:t>solid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surface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made </a:t>
            </a:r>
            <a:r>
              <a:rPr lang="it-IT" dirty="0" err="1">
                <a:latin typeface="Comic Sans MS" panose="030F0702030302020204" pitchFamily="66" charset="0"/>
              </a:rPr>
              <a:t>only</a:t>
            </a:r>
            <a:r>
              <a:rPr lang="it-IT" dirty="0">
                <a:latin typeface="Comic Sans MS" panose="030F0702030302020204" pitchFamily="66" charset="0"/>
              </a:rPr>
              <a:t> by gas (</a:t>
            </a:r>
            <a:r>
              <a:rPr lang="it-IT" dirty="0" err="1">
                <a:latin typeface="Comic Sans MS" panose="030F0702030302020204" pitchFamily="66" charset="0"/>
              </a:rPr>
              <a:t>mainly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hydrogen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helium</a:t>
            </a:r>
            <a:r>
              <a:rPr lang="it-IT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intense </a:t>
            </a:r>
            <a:r>
              <a:rPr lang="it-IT" dirty="0" err="1">
                <a:latin typeface="Comic Sans MS" panose="030F0702030302020204" pitchFamily="66" charset="0"/>
              </a:rPr>
              <a:t>atmospheric</a:t>
            </a:r>
            <a:r>
              <a:rPr lang="it-IT" dirty="0">
                <a:latin typeface="Comic Sans MS" panose="030F0702030302020204" pitchFamily="66" charset="0"/>
              </a:rPr>
              <a:t> activity. </a:t>
            </a:r>
            <a:r>
              <a:rPr lang="it-IT" dirty="0" err="1">
                <a:latin typeface="Comic Sans MS" panose="030F0702030302020204" pitchFamily="66" charset="0"/>
              </a:rPr>
              <a:t>There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a </a:t>
            </a:r>
            <a:r>
              <a:rPr lang="it-IT" dirty="0" err="1">
                <a:latin typeface="Comic Sans MS" panose="030F0702030302020204" pitchFamily="66" charset="0"/>
              </a:rPr>
              <a:t>giant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storm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which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called</a:t>
            </a:r>
            <a:r>
              <a:rPr lang="it-IT" dirty="0">
                <a:latin typeface="Comic Sans MS" panose="030F0702030302020204" pitchFamily="66" charset="0"/>
              </a:rPr>
              <a:t> the Great Red Spot and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known</a:t>
            </a:r>
            <a:r>
              <a:rPr lang="it-IT" dirty="0">
                <a:latin typeface="Comic Sans MS" panose="030F0702030302020204" pitchFamily="66" charset="0"/>
              </a:rPr>
              <a:t> to be </a:t>
            </a:r>
            <a:r>
              <a:rPr lang="it-IT" dirty="0" err="1">
                <a:latin typeface="Comic Sans MS" panose="030F0702030302020204" pitchFamily="66" charset="0"/>
              </a:rPr>
              <a:t>there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since</a:t>
            </a:r>
            <a:r>
              <a:rPr lang="it-IT" dirty="0">
                <a:latin typeface="Comic Sans MS" panose="030F0702030302020204" pitchFamily="66" charset="0"/>
              </a:rPr>
              <a:t> 400 </a:t>
            </a:r>
            <a:r>
              <a:rPr lang="it-IT" dirty="0" err="1">
                <a:latin typeface="Comic Sans MS" panose="030F0702030302020204" pitchFamily="66" charset="0"/>
              </a:rPr>
              <a:t>years</a:t>
            </a:r>
            <a:r>
              <a:rPr lang="it-IT" dirty="0">
                <a:latin typeface="Comic Sans MS" panose="030F0702030302020204" pitchFamily="66" charset="0"/>
              </a:rPr>
              <a:t>! 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69’911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130K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-145°C)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95 natural satellites</a:t>
            </a:r>
            <a:endParaRPr lang="it-IT" i="1" dirty="0">
              <a:latin typeface="Comic Sans MS" panose="030F0702030302020204" pitchFamily="66" charset="0"/>
            </a:endParaRPr>
          </a:p>
          <a:p>
            <a:r>
              <a:rPr lang="it-IT" i="1" dirty="0" err="1">
                <a:latin typeface="Comic Sans MS" panose="030F0702030302020204" pitchFamily="66" charset="0"/>
              </a:rPr>
              <a:t>Highest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rotational</a:t>
            </a:r>
            <a:r>
              <a:rPr lang="it-IT" i="1" dirty="0">
                <a:latin typeface="Comic Sans MS" panose="030F0702030302020204" pitchFamily="66" charset="0"/>
              </a:rPr>
              <a:t> speed: the day </a:t>
            </a:r>
            <a:r>
              <a:rPr lang="it-IT" i="1" dirty="0" err="1">
                <a:latin typeface="Comic Sans MS" panose="030F0702030302020204" pitchFamily="66" charset="0"/>
              </a:rPr>
              <a:t>is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only</a:t>
            </a:r>
            <a:r>
              <a:rPr lang="it-IT" i="1" dirty="0">
                <a:latin typeface="Comic Sans MS" panose="030F0702030302020204" pitchFamily="66" charset="0"/>
              </a:rPr>
              <a:t> 9.5 hours long</a:t>
            </a:r>
          </a:p>
        </p:txBody>
      </p:sp>
    </p:spTree>
    <p:extLst>
      <p:ext uri="{BB962C8B-B14F-4D97-AF65-F5344CB8AC3E}">
        <p14:creationId xmlns:p14="http://schemas.microsoft.com/office/powerpoint/2010/main" val="358071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Jupiter…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Jupiter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712687" y="3991104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485" y="3195487"/>
            <a:ext cx="2833835" cy="2376765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808130" y="5663009"/>
            <a:ext cx="14170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8059485" y="5797525"/>
            <a:ext cx="312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28 mm (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in scale with the </a:t>
            </a:r>
            <a:r>
              <a:rPr lang="it-IT" dirty="0" err="1">
                <a:latin typeface="Comic Sans MS" panose="030F0702030302020204" pitchFamily="66" charset="0"/>
              </a:rPr>
              <a:t>previous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since</a:t>
            </a:r>
            <a:r>
              <a:rPr lang="it-IT" dirty="0">
                <a:latin typeface="Comic Sans MS" panose="030F0702030302020204" pitchFamily="66" charset="0"/>
              </a:rPr>
              <a:t> slide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enough</a:t>
            </a:r>
            <a:r>
              <a:rPr lang="it-IT" dirty="0">
                <a:latin typeface="Comic Sans MS" panose="030F0702030302020204" pitchFamily="66" charset="0"/>
              </a:rPr>
              <a:t>!)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C04AD1-BAAC-B1AA-CC43-5A56F44F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04" y="2802195"/>
            <a:ext cx="3848099" cy="384809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D601C5-0691-A18B-506D-A06522D2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9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Saturn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famous</a:t>
            </a:r>
            <a:r>
              <a:rPr lang="it-IT" dirty="0">
                <a:latin typeface="Comic Sans MS" panose="030F0702030302020204" pitchFamily="66" charset="0"/>
              </a:rPr>
              <a:t> for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rings, </a:t>
            </a:r>
            <a:r>
              <a:rPr lang="it-IT" dirty="0" err="1">
                <a:latin typeface="Comic Sans MS" panose="030F0702030302020204" pitchFamily="66" charset="0"/>
              </a:rPr>
              <a:t>firstly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observed</a:t>
            </a:r>
            <a:r>
              <a:rPr lang="it-IT" dirty="0">
                <a:latin typeface="Comic Sans MS" panose="030F0702030302020204" pitchFamily="66" charset="0"/>
              </a:rPr>
              <a:t> by G. Galilei, </a:t>
            </a:r>
            <a:r>
              <a:rPr lang="it-IT" dirty="0" err="1">
                <a:latin typeface="Comic Sans MS" panose="030F0702030302020204" pitchFamily="66" charset="0"/>
              </a:rPr>
              <a:t>then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recognized</a:t>
            </a:r>
            <a:r>
              <a:rPr lang="it-IT" dirty="0">
                <a:latin typeface="Comic Sans MS" panose="030F0702030302020204" pitchFamily="66" charset="0"/>
              </a:rPr>
              <a:t> by G. Cassini (XVII </a:t>
            </a:r>
            <a:r>
              <a:rPr lang="it-IT" dirty="0" err="1">
                <a:latin typeface="Comic Sans MS" panose="030F0702030302020204" pitchFamily="66" charset="0"/>
              </a:rPr>
              <a:t>century</a:t>
            </a:r>
            <a:r>
              <a:rPr lang="it-IT" dirty="0">
                <a:latin typeface="Comic Sans MS" panose="030F0702030302020204" pitchFamily="66" charset="0"/>
              </a:rPr>
              <a:t>). </a:t>
            </a:r>
            <a:r>
              <a:rPr lang="it-IT" dirty="0" err="1">
                <a:latin typeface="Comic Sans MS" panose="030F0702030302020204" pitchFamily="66" charset="0"/>
              </a:rPr>
              <a:t>Each</a:t>
            </a:r>
            <a:r>
              <a:rPr lang="it-IT" dirty="0">
                <a:latin typeface="Comic Sans MS" panose="030F0702030302020204" pitchFamily="66" charset="0"/>
              </a:rPr>
              <a:t> ring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kind</a:t>
            </a:r>
            <a:r>
              <a:rPr lang="it-IT" dirty="0">
                <a:latin typeface="Comic Sans MS" panose="030F0702030302020204" pitchFamily="66" charset="0"/>
              </a:rPr>
              <a:t> of a cloud of small </a:t>
            </a:r>
            <a:r>
              <a:rPr lang="it-IT" dirty="0" err="1">
                <a:latin typeface="Comic Sans MS" panose="030F0702030302020204" pitchFamily="66" charset="0"/>
              </a:rPr>
              <a:t>icy</a:t>
            </a:r>
            <a:r>
              <a:rPr lang="it-IT" dirty="0">
                <a:latin typeface="Comic Sans MS" panose="030F0702030302020204" pitchFamily="66" charset="0"/>
              </a:rPr>
              <a:t> rocks, </a:t>
            </a:r>
            <a:r>
              <a:rPr lang="it-IT" dirty="0" err="1">
                <a:latin typeface="Comic Sans MS" panose="030F0702030302020204" pitchFamily="66" charset="0"/>
              </a:rPr>
              <a:t>each</a:t>
            </a:r>
            <a:r>
              <a:rPr lang="it-IT" dirty="0">
                <a:latin typeface="Comic Sans MS" panose="030F0702030302020204" pitchFamily="66" charset="0"/>
              </a:rPr>
              <a:t> of </a:t>
            </a:r>
            <a:r>
              <a:rPr lang="it-IT" dirty="0" err="1">
                <a:latin typeface="Comic Sans MS" panose="030F0702030302020204" pitchFamily="66" charset="0"/>
              </a:rPr>
              <a:t>them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a small satellite of </a:t>
            </a:r>
            <a:r>
              <a:rPr lang="it-IT" dirty="0" err="1">
                <a:latin typeface="Comic Sans MS" panose="030F0702030302020204" pitchFamily="66" charset="0"/>
              </a:rPr>
              <a:t>Saturn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no </a:t>
            </a:r>
            <a:r>
              <a:rPr lang="it-IT" dirty="0" err="1">
                <a:latin typeface="Comic Sans MS" panose="030F0702030302020204" pitchFamily="66" charset="0"/>
              </a:rPr>
              <a:t>solid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surface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made </a:t>
            </a:r>
            <a:r>
              <a:rPr lang="it-IT" dirty="0" err="1">
                <a:latin typeface="Comic Sans MS" panose="030F0702030302020204" pitchFamily="66" charset="0"/>
              </a:rPr>
              <a:t>only</a:t>
            </a:r>
            <a:r>
              <a:rPr lang="it-IT" dirty="0">
                <a:latin typeface="Comic Sans MS" panose="030F0702030302020204" pitchFamily="66" charset="0"/>
              </a:rPr>
              <a:t> by gas (</a:t>
            </a:r>
            <a:r>
              <a:rPr lang="it-IT" dirty="0" err="1">
                <a:latin typeface="Comic Sans MS" panose="030F0702030302020204" pitchFamily="66" charset="0"/>
              </a:rPr>
              <a:t>mainly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hydrogen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helium</a:t>
            </a:r>
            <a:r>
              <a:rPr lang="it-IT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58’232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93K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-180°C)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146 </a:t>
            </a:r>
            <a:r>
              <a:rPr lang="it-IT" i="1" dirty="0" err="1">
                <a:latin typeface="Comic Sans MS" panose="030F0702030302020204" pitchFamily="66" charset="0"/>
              </a:rPr>
              <a:t>natural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satellites</a:t>
            </a:r>
            <a:r>
              <a:rPr lang="it-IT" i="1" dirty="0">
                <a:latin typeface="Comic Sans MS" panose="030F0702030302020204" pitchFamily="66" charset="0"/>
              </a:rPr>
              <a:t> (in </a:t>
            </a:r>
            <a:r>
              <a:rPr lang="it-IT" i="1" dirty="0" err="1">
                <a:latin typeface="Comic Sans MS" panose="030F0702030302020204" pitchFamily="66" charset="0"/>
              </a:rPr>
              <a:t>addition</a:t>
            </a:r>
            <a:r>
              <a:rPr lang="it-IT" i="1" dirty="0">
                <a:latin typeface="Comic Sans MS" panose="030F0702030302020204" pitchFamily="66" charset="0"/>
              </a:rPr>
              <a:t> to the rings)</a:t>
            </a:r>
          </a:p>
          <a:p>
            <a:endParaRPr lang="it-IT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3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Saturn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Saturn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6231048" y="3924448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449" y="3426223"/>
            <a:ext cx="2472179" cy="2073441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898194" y="5663009"/>
            <a:ext cx="118970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8059485" y="5797525"/>
            <a:ext cx="312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23 mm (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in scale with the </a:t>
            </a:r>
            <a:r>
              <a:rPr lang="it-IT" dirty="0" err="1">
                <a:latin typeface="Comic Sans MS" panose="030F0702030302020204" pitchFamily="66" charset="0"/>
              </a:rPr>
              <a:t>previous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since</a:t>
            </a:r>
            <a:r>
              <a:rPr lang="it-IT" dirty="0">
                <a:latin typeface="Comic Sans MS" panose="030F0702030302020204" pitchFamily="66" charset="0"/>
              </a:rPr>
              <a:t> slide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enough</a:t>
            </a:r>
            <a:r>
              <a:rPr lang="it-IT" dirty="0">
                <a:latin typeface="Comic Sans MS" panose="030F0702030302020204" pitchFamily="66" charset="0"/>
              </a:rPr>
              <a:t>!)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A0A55E-5C7A-ECF7-C83C-C1A546BE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89" y="3023930"/>
            <a:ext cx="5029636" cy="32540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5D2DA63-B8FF-F2D0-129F-B37B5B73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Uranus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6431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atmosphere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mainly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composed</a:t>
            </a:r>
            <a:r>
              <a:rPr lang="it-IT" dirty="0">
                <a:latin typeface="Comic Sans MS" panose="030F0702030302020204" pitchFamily="66" charset="0"/>
              </a:rPr>
              <a:t> by </a:t>
            </a:r>
            <a:r>
              <a:rPr lang="it-IT" dirty="0" err="1">
                <a:latin typeface="Comic Sans MS" panose="030F0702030302020204" pitchFamily="66" charset="0"/>
              </a:rPr>
              <a:t>hydrogen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helium</a:t>
            </a:r>
            <a:r>
              <a:rPr lang="it-IT" dirty="0">
                <a:latin typeface="Comic Sans MS" panose="030F0702030302020204" pitchFamily="66" charset="0"/>
              </a:rPr>
              <a:t>, with an </a:t>
            </a:r>
            <a:r>
              <a:rPr lang="it-IT" dirty="0" err="1">
                <a:latin typeface="Comic Sans MS" panose="030F0702030302020204" pitchFamily="66" charset="0"/>
              </a:rPr>
              <a:t>inner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layer</a:t>
            </a:r>
            <a:r>
              <a:rPr lang="it-IT" dirty="0">
                <a:latin typeface="Comic Sans MS" panose="030F0702030302020204" pitchFamily="66" charset="0"/>
              </a:rPr>
              <a:t> of </a:t>
            </a:r>
            <a:r>
              <a:rPr lang="it-IT" dirty="0" err="1">
                <a:latin typeface="Comic Sans MS" panose="030F0702030302020204" pitchFamily="66" charset="0"/>
              </a:rPr>
              <a:t>ice</a:t>
            </a:r>
            <a:r>
              <a:rPr lang="it-IT" dirty="0">
                <a:latin typeface="Comic Sans MS" panose="030F0702030302020204" pitchFamily="66" charset="0"/>
              </a:rPr>
              <a:t> (water and </a:t>
            </a:r>
            <a:r>
              <a:rPr lang="it-IT" dirty="0" err="1">
                <a:latin typeface="Comic Sans MS" panose="030F0702030302020204" pitchFamily="66" charset="0"/>
              </a:rPr>
              <a:t>methane</a:t>
            </a:r>
            <a:r>
              <a:rPr lang="it-IT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no </a:t>
            </a:r>
            <a:r>
              <a:rPr lang="it-IT" dirty="0" err="1">
                <a:latin typeface="Comic Sans MS" panose="030F0702030302020204" pitchFamily="66" charset="0"/>
              </a:rPr>
              <a:t>solid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surface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nucleus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constituted</a:t>
            </a:r>
            <a:r>
              <a:rPr lang="it-IT" dirty="0">
                <a:latin typeface="Comic Sans MS" panose="030F0702030302020204" pitchFamily="66" charset="0"/>
              </a:rPr>
              <a:t> by gas made </a:t>
            </a:r>
            <a:r>
              <a:rPr lang="it-IT" dirty="0" err="1">
                <a:latin typeface="Comic Sans MS" panose="030F0702030302020204" pitchFamily="66" charset="0"/>
              </a:rPr>
              <a:t>liquid</a:t>
            </a:r>
            <a:r>
              <a:rPr lang="it-IT" dirty="0">
                <a:latin typeface="Comic Sans MS" panose="030F0702030302020204" pitchFamily="66" charset="0"/>
              </a:rPr>
              <a:t> by the strong pressure.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only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whose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rotational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axis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almost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parallel</a:t>
            </a:r>
            <a:r>
              <a:rPr lang="it-IT" dirty="0">
                <a:latin typeface="Comic Sans MS" panose="030F0702030302020204" pitchFamily="66" charset="0"/>
              </a:rPr>
              <a:t> to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orbital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</a:t>
            </a:r>
            <a:r>
              <a:rPr lang="it-IT" dirty="0">
                <a:latin typeface="Comic Sans MS" panose="030F0702030302020204" pitchFamily="66" charset="0"/>
              </a:rPr>
              <a:t> (</a:t>
            </a:r>
            <a:r>
              <a:rPr lang="it-IT" dirty="0" err="1">
                <a:latin typeface="Comic Sans MS" panose="030F0702030302020204" pitchFamily="66" charset="0"/>
              </a:rPr>
              <a:t>instead</a:t>
            </a:r>
            <a:r>
              <a:rPr lang="it-IT" dirty="0">
                <a:latin typeface="Comic Sans MS" panose="030F0702030302020204" pitchFamily="66" charset="0"/>
              </a:rPr>
              <a:t> of «spinning» like the </a:t>
            </a:r>
            <a:r>
              <a:rPr lang="it-IT" dirty="0" err="1">
                <a:latin typeface="Comic Sans MS" panose="030F0702030302020204" pitchFamily="66" charset="0"/>
              </a:rPr>
              <a:t>other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«rolls» </a:t>
            </a:r>
            <a:r>
              <a:rPr lang="it-IT" dirty="0" err="1">
                <a:latin typeface="Comic Sans MS" panose="030F0702030302020204" pitchFamily="66" charset="0"/>
              </a:rPr>
              <a:t>around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orbit</a:t>
            </a:r>
            <a:r>
              <a:rPr lang="it-IT" dirty="0">
                <a:latin typeface="Comic Sans MS" panose="030F0702030302020204" pitchFamily="66" charset="0"/>
              </a:rPr>
              <a:t>). 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Saturn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also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rings </a:t>
            </a:r>
            <a:r>
              <a:rPr lang="it-IT" dirty="0" err="1">
                <a:latin typeface="Comic Sans MS" panose="030F0702030302020204" pitchFamily="66" charset="0"/>
              </a:rPr>
              <a:t>although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they</a:t>
            </a:r>
            <a:r>
              <a:rPr lang="it-IT" dirty="0">
                <a:latin typeface="Comic Sans MS" panose="030F0702030302020204" pitchFamily="66" charset="0"/>
              </a:rPr>
              <a:t> are </a:t>
            </a:r>
            <a:r>
              <a:rPr lang="it-IT" dirty="0" err="1">
                <a:latin typeface="Comic Sans MS" panose="030F0702030302020204" pitchFamily="66" charset="0"/>
              </a:rPr>
              <a:t>much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thinner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mainly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visible</a:t>
            </a:r>
            <a:r>
              <a:rPr lang="it-IT" dirty="0">
                <a:latin typeface="Comic Sans MS" panose="030F0702030302020204" pitchFamily="66" charset="0"/>
              </a:rPr>
              <a:t> in </a:t>
            </a:r>
            <a:r>
              <a:rPr lang="it-IT" dirty="0" err="1">
                <a:latin typeface="Comic Sans MS" panose="030F0702030302020204" pitchFamily="66" charset="0"/>
              </a:rPr>
              <a:t>infrared</a:t>
            </a:r>
            <a:r>
              <a:rPr lang="it-IT" dirty="0">
                <a:latin typeface="Comic Sans MS" panose="030F0702030302020204" pitchFamily="66" charset="0"/>
              </a:rPr>
              <a:t> light.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25’362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53K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-220°C)</a:t>
            </a:r>
          </a:p>
        </p:txBody>
      </p:sp>
    </p:spTree>
    <p:extLst>
      <p:ext uri="{BB962C8B-B14F-4D97-AF65-F5344CB8AC3E}">
        <p14:creationId xmlns:p14="http://schemas.microsoft.com/office/powerpoint/2010/main" val="334204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3" t="11597" r="16027" b="7903"/>
          <a:stretch/>
        </p:blipFill>
        <p:spPr>
          <a:xfrm>
            <a:off x="8052618" y="2933552"/>
            <a:ext cx="3048001" cy="31899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Uranus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Uranus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867254" y="3924448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298426" y="5663009"/>
            <a:ext cx="24777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9023047" y="6123543"/>
            <a:ext cx="188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10 mm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D5C974C-E606-E22A-05F1-36721C59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89" y="3016251"/>
            <a:ext cx="3656130" cy="336020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6D4246B-5AFA-F269-E188-FAEC11679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Neptune</a:t>
            </a:r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6431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atmosphere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mainly</a:t>
            </a:r>
            <a:r>
              <a:rPr lang="it-IT" dirty="0">
                <a:latin typeface="Comic Sans MS" panose="030F0702030302020204" pitchFamily="66" charset="0"/>
              </a:rPr>
              <a:t> made by </a:t>
            </a:r>
            <a:r>
              <a:rPr lang="it-IT" dirty="0" err="1">
                <a:latin typeface="Comic Sans MS" panose="030F0702030302020204" pitchFamily="66" charset="0"/>
              </a:rPr>
              <a:t>hydrogen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helium</a:t>
            </a:r>
            <a:r>
              <a:rPr lang="it-IT" dirty="0">
                <a:latin typeface="Comic Sans MS" panose="030F0702030302020204" pitchFamily="66" charset="0"/>
              </a:rPr>
              <a:t>. with an </a:t>
            </a:r>
            <a:r>
              <a:rPr lang="it-IT" dirty="0" err="1">
                <a:latin typeface="Comic Sans MS" panose="030F0702030302020204" pitchFamily="66" charset="0"/>
              </a:rPr>
              <a:t>inner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layer</a:t>
            </a:r>
            <a:r>
              <a:rPr lang="it-IT" dirty="0">
                <a:latin typeface="Comic Sans MS" panose="030F0702030302020204" pitchFamily="66" charset="0"/>
              </a:rPr>
              <a:t> of </a:t>
            </a:r>
            <a:r>
              <a:rPr lang="it-IT" dirty="0" err="1">
                <a:latin typeface="Comic Sans MS" panose="030F0702030302020204" pitchFamily="66" charset="0"/>
              </a:rPr>
              <a:t>ice</a:t>
            </a:r>
            <a:r>
              <a:rPr lang="it-IT" dirty="0">
                <a:latin typeface="Comic Sans MS" panose="030F0702030302020204" pitchFamily="66" charset="0"/>
              </a:rPr>
              <a:t> (water and </a:t>
            </a:r>
            <a:r>
              <a:rPr lang="it-IT" dirty="0" err="1">
                <a:latin typeface="Comic Sans MS" panose="030F0702030302020204" pitchFamily="66" charset="0"/>
              </a:rPr>
              <a:t>methane</a:t>
            </a:r>
            <a:r>
              <a:rPr lang="it-IT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stongest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winds</a:t>
            </a:r>
            <a:r>
              <a:rPr lang="it-IT" dirty="0">
                <a:latin typeface="Comic Sans MS" panose="030F0702030302020204" pitchFamily="66" charset="0"/>
              </a:rPr>
              <a:t> in the Solar System, speed up to 2100km/h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been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measured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no </a:t>
            </a:r>
            <a:r>
              <a:rPr lang="it-IT" dirty="0" err="1">
                <a:latin typeface="Comic Sans MS" panose="030F0702030302020204" pitchFamily="66" charset="0"/>
              </a:rPr>
              <a:t>solid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surface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nucleus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may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constituted</a:t>
            </a:r>
            <a:r>
              <a:rPr lang="it-IT" dirty="0">
                <a:latin typeface="Comic Sans MS" panose="030F0702030302020204" pitchFamily="66" charset="0"/>
              </a:rPr>
              <a:t> by gas made </a:t>
            </a:r>
            <a:r>
              <a:rPr lang="it-IT" dirty="0" err="1">
                <a:latin typeface="Comic Sans MS" panose="030F0702030302020204" pitchFamily="66" charset="0"/>
              </a:rPr>
              <a:t>liquid</a:t>
            </a:r>
            <a:r>
              <a:rPr lang="it-IT" dirty="0">
                <a:latin typeface="Comic Sans MS" panose="030F0702030302020204" pitchFamily="66" charset="0"/>
              </a:rPr>
              <a:t> by the strong pressure.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Saturn</a:t>
            </a:r>
            <a:r>
              <a:rPr lang="it-IT" dirty="0">
                <a:latin typeface="Comic Sans MS" panose="030F0702030302020204" pitchFamily="66" charset="0"/>
              </a:rPr>
              <a:t>.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also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one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weak</a:t>
            </a:r>
            <a:r>
              <a:rPr lang="it-IT" dirty="0">
                <a:latin typeface="Comic Sans MS" panose="030F0702030302020204" pitchFamily="66" charset="0"/>
              </a:rPr>
              <a:t> ring.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24’622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50K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-223°C)</a:t>
            </a:r>
          </a:p>
        </p:txBody>
      </p:sp>
    </p:spTree>
    <p:extLst>
      <p:ext uri="{BB962C8B-B14F-4D97-AF65-F5344CB8AC3E}">
        <p14:creationId xmlns:p14="http://schemas.microsoft.com/office/powerpoint/2010/main" val="307162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3" t="11597" r="16027" b="7903"/>
          <a:stretch/>
        </p:blipFill>
        <p:spPr>
          <a:xfrm>
            <a:off x="8070286" y="2895923"/>
            <a:ext cx="2987011" cy="312621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Neptune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Neptune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867254" y="3924448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297426" y="5633512"/>
            <a:ext cx="239023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9023047" y="6123543"/>
            <a:ext cx="188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9.8 mm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D1B522-9A4C-F23F-D1F3-CB7713109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2" y="2895923"/>
            <a:ext cx="4168501" cy="359695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9D14344-D29B-EA33-AD37-43CDDCE2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The Sun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817"/>
            <a:ext cx="10515600" cy="4644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In the centre of the Solar System </a:t>
            </a:r>
            <a:r>
              <a:rPr lang="it-IT" dirty="0" err="1">
                <a:latin typeface="Comic Sans MS" panose="030F0702030302020204" pitchFamily="66" charset="0"/>
              </a:rPr>
              <a:t>there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Sun, the </a:t>
            </a:r>
            <a:r>
              <a:rPr lang="it-IT" dirty="0" err="1">
                <a:latin typeface="Comic Sans MS" panose="030F0702030302020204" pitchFamily="66" charset="0"/>
              </a:rPr>
              <a:t>closest</a:t>
            </a:r>
            <a:r>
              <a:rPr lang="it-IT" dirty="0">
                <a:latin typeface="Comic Sans MS" panose="030F0702030302020204" pitchFamily="66" charset="0"/>
              </a:rPr>
              <a:t> star to </a:t>
            </a:r>
            <a:r>
              <a:rPr lang="it-IT" dirty="0" err="1">
                <a:latin typeface="Comic Sans MS" panose="030F0702030302020204" pitchFamily="66" charset="0"/>
              </a:rPr>
              <a:t>us</a:t>
            </a:r>
            <a:r>
              <a:rPr lang="it-IT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Thanks to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gravity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keeps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all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 on </a:t>
            </a:r>
            <a:r>
              <a:rPr lang="it-IT" dirty="0" err="1">
                <a:latin typeface="Comic Sans MS" panose="030F0702030302020204" pitchFamily="66" charset="0"/>
              </a:rPr>
              <a:t>their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orbits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99.8% of the </a:t>
            </a:r>
            <a:r>
              <a:rPr lang="it-IT" dirty="0" err="1">
                <a:latin typeface="Comic Sans MS" panose="030F0702030302020204" pitchFamily="66" charset="0"/>
              </a:rPr>
              <a:t>whole</a:t>
            </a:r>
            <a:r>
              <a:rPr lang="it-IT" dirty="0">
                <a:latin typeface="Comic Sans MS" panose="030F0702030302020204" pitchFamily="66" charset="0"/>
              </a:rPr>
              <a:t> Solar System mass. 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Mass of 2'000'000'000'000'000'000'000'000'000'000 kg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695’000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of:</a:t>
            </a:r>
          </a:p>
          <a:p>
            <a:pPr lvl="1"/>
            <a:r>
              <a:rPr lang="it-IT" i="1" dirty="0">
                <a:latin typeface="Comic Sans MS" panose="030F0702030302020204" pitchFamily="66" charset="0"/>
              </a:rPr>
              <a:t>5800 K on the </a:t>
            </a:r>
            <a:r>
              <a:rPr lang="it-IT" i="1" dirty="0" err="1">
                <a:latin typeface="Comic Sans MS" panose="030F0702030302020204" pitchFamily="66" charset="0"/>
              </a:rPr>
              <a:t>surface</a:t>
            </a:r>
            <a:endParaRPr lang="it-IT" i="1" dirty="0">
              <a:latin typeface="Comic Sans MS" panose="030F0702030302020204" pitchFamily="66" charset="0"/>
            </a:endParaRPr>
          </a:p>
          <a:p>
            <a:pPr lvl="1"/>
            <a:r>
              <a:rPr lang="it-IT" i="1" dirty="0">
                <a:latin typeface="Comic Sans MS" panose="030F0702030302020204" pitchFamily="66" charset="0"/>
              </a:rPr>
              <a:t>15'000'000 K in the </a:t>
            </a:r>
            <a:r>
              <a:rPr lang="it-IT" i="1" dirty="0" err="1">
                <a:latin typeface="Comic Sans MS" panose="030F0702030302020204" pitchFamily="66" charset="0"/>
              </a:rPr>
              <a:t>nucleus</a:t>
            </a:r>
            <a:r>
              <a:rPr lang="it-IT" i="1" dirty="0">
                <a:latin typeface="Comic Sans MS" panose="030F0702030302020204" pitchFamily="66" charset="0"/>
              </a:rPr>
              <a:t>, </a:t>
            </a:r>
            <a:r>
              <a:rPr lang="it-IT" i="1" dirty="0" err="1">
                <a:latin typeface="Comic Sans MS" panose="030F0702030302020204" pitchFamily="66" charset="0"/>
              </a:rPr>
              <a:t>where</a:t>
            </a:r>
            <a:r>
              <a:rPr lang="it-IT" i="1" dirty="0">
                <a:latin typeface="Comic Sans MS" panose="030F0702030302020204" pitchFamily="66" charset="0"/>
              </a:rPr>
              <a:t> the </a:t>
            </a:r>
            <a:r>
              <a:rPr lang="it-IT" i="1" dirty="0" err="1">
                <a:latin typeface="Comic Sans MS" panose="030F0702030302020204" pitchFamily="66" charset="0"/>
              </a:rPr>
              <a:t>thermonuclear</a:t>
            </a:r>
            <a:r>
              <a:rPr lang="it-IT" i="1" dirty="0">
                <a:latin typeface="Comic Sans MS" panose="030F0702030302020204" pitchFamily="66" charset="0"/>
              </a:rPr>
              <a:t> reactions </a:t>
            </a:r>
            <a:r>
              <a:rPr lang="it-IT" i="1" dirty="0" err="1">
                <a:latin typeface="Comic Sans MS" panose="030F0702030302020204" pitchFamily="66" charset="0"/>
              </a:rPr>
              <a:t>occur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which</a:t>
            </a:r>
            <a:r>
              <a:rPr lang="it-IT" i="1" dirty="0">
                <a:latin typeface="Comic Sans MS" panose="030F0702030302020204" pitchFamily="66" charset="0"/>
              </a:rPr>
              <a:t> generate the </a:t>
            </a:r>
            <a:r>
              <a:rPr lang="it-IT" i="1" dirty="0" err="1">
                <a:latin typeface="Comic Sans MS" panose="030F0702030302020204" pitchFamily="66" charset="0"/>
              </a:rPr>
              <a:t>heat</a:t>
            </a:r>
            <a:r>
              <a:rPr lang="it-IT" i="1" dirty="0">
                <a:latin typeface="Comic Sans MS" panose="030F0702030302020204" pitchFamily="66" charset="0"/>
              </a:rPr>
              <a:t> and light </a:t>
            </a:r>
            <a:r>
              <a:rPr lang="it-IT" i="1" dirty="0" err="1">
                <a:latin typeface="Comic Sans MS" panose="030F0702030302020204" pitchFamily="66" charset="0"/>
              </a:rPr>
              <a:t>that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we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feel</a:t>
            </a:r>
            <a:endParaRPr lang="it-IT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0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How far the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planets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4894006" cy="4643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Astronomers</a:t>
            </a:r>
            <a:r>
              <a:rPr lang="it-IT" dirty="0">
                <a:latin typeface="Comic Sans MS" panose="030F0702030302020204" pitchFamily="66" charset="0"/>
              </a:rPr>
              <a:t> use a strange </a:t>
            </a:r>
            <a:r>
              <a:rPr lang="it-IT" dirty="0" err="1">
                <a:latin typeface="Comic Sans MS" panose="030F0702030302020204" pitchFamily="66" charset="0"/>
              </a:rPr>
              <a:t>unit</a:t>
            </a:r>
            <a:r>
              <a:rPr lang="it-IT" dirty="0">
                <a:latin typeface="Comic Sans MS" panose="030F0702030302020204" pitchFamily="66" charset="0"/>
              </a:rPr>
              <a:t> to </a:t>
            </a:r>
            <a:r>
              <a:rPr lang="it-IT" dirty="0" err="1">
                <a:latin typeface="Comic Sans MS" panose="030F0702030302020204" pitchFamily="66" charset="0"/>
              </a:rPr>
              <a:t>measure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distances</a:t>
            </a:r>
            <a:r>
              <a:rPr lang="it-IT" dirty="0">
                <a:latin typeface="Comic Sans MS" panose="030F0702030302020204" pitchFamily="66" charset="0"/>
              </a:rPr>
              <a:t> in the Solar System: the </a:t>
            </a:r>
            <a:r>
              <a:rPr lang="it-IT" dirty="0" err="1">
                <a:latin typeface="Comic Sans MS" panose="030F0702030302020204" pitchFamily="66" charset="0"/>
              </a:rPr>
              <a:t>Astronomical</a:t>
            </a:r>
            <a:r>
              <a:rPr lang="it-IT" dirty="0">
                <a:latin typeface="Comic Sans MS" panose="030F0702030302020204" pitchFamily="66" charset="0"/>
              </a:rPr>
              <a:t> Unit (A.U.). </a:t>
            </a:r>
            <a:r>
              <a:rPr lang="it-IT" dirty="0" err="1">
                <a:latin typeface="Comic Sans MS" panose="030F0702030302020204" pitchFamily="66" charset="0"/>
              </a:rPr>
              <a:t>This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unit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included</a:t>
            </a:r>
            <a:r>
              <a:rPr lang="it-IT" dirty="0">
                <a:latin typeface="Comic Sans MS" panose="030F0702030302020204" pitchFamily="66" charset="0"/>
              </a:rPr>
              <a:t> in the </a:t>
            </a:r>
            <a:r>
              <a:rPr lang="it-IT">
                <a:latin typeface="Comic Sans MS" panose="030F0702030302020204" pitchFamily="66" charset="0"/>
              </a:rPr>
              <a:t>International System, </a:t>
            </a:r>
            <a:r>
              <a:rPr lang="it-IT" dirty="0" err="1">
                <a:latin typeface="Comic Sans MS" panose="030F0702030302020204" pitchFamily="66" charset="0"/>
              </a:rPr>
              <a:t>but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still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common </a:t>
            </a:r>
            <a:r>
              <a:rPr lang="it-IT" dirty="0" err="1">
                <a:latin typeface="Comic Sans MS" panose="030F0702030302020204" pitchFamily="66" charset="0"/>
              </a:rPr>
              <a:t>since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allows</a:t>
            </a:r>
            <a:r>
              <a:rPr lang="it-IT" dirty="0">
                <a:latin typeface="Comic Sans MS" panose="030F0702030302020204" pitchFamily="66" charset="0"/>
              </a:rPr>
              <a:t> to use small </a:t>
            </a:r>
            <a:r>
              <a:rPr lang="it-IT" dirty="0" err="1">
                <a:latin typeface="Comic Sans MS" panose="030F0702030302020204" pitchFamily="66" charset="0"/>
              </a:rPr>
              <a:t>numbers</a:t>
            </a:r>
            <a:r>
              <a:rPr lang="it-IT" dirty="0">
                <a:latin typeface="Comic Sans MS" panose="030F0702030302020204" pitchFamily="66" charset="0"/>
              </a:rPr>
              <a:t> to express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distances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it-IT" dirty="0">
                <a:latin typeface="Comic Sans MS" panose="030F0702030302020204" pitchFamily="66" charset="0"/>
              </a:rPr>
              <a:t>1 A.U = 150’000’000 km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F222085-556A-22BB-FB49-C2B8221B6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73033"/>
              </p:ext>
            </p:extLst>
          </p:nvPr>
        </p:nvGraphicFramePr>
        <p:xfrm>
          <a:off x="6905931" y="1533832"/>
          <a:ext cx="444786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36">
                  <a:extLst>
                    <a:ext uri="{9D8B030D-6E8A-4147-A177-3AD203B41FA5}">
                      <a16:colId xmlns:a16="http://schemas.microsoft.com/office/drawing/2014/main" val="552077598"/>
                    </a:ext>
                  </a:extLst>
                </a:gridCol>
                <a:gridCol w="2355833">
                  <a:extLst>
                    <a:ext uri="{9D8B030D-6E8A-4147-A177-3AD203B41FA5}">
                      <a16:colId xmlns:a16="http://schemas.microsoft.com/office/drawing/2014/main" val="137562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Planet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/>
                        <a:t>Distance</a:t>
                      </a:r>
                      <a:r>
                        <a:rPr lang="it-IT" sz="2400" dirty="0"/>
                        <a:t> from the Sun (A.U.)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6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3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3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81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3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Saturn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7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Uranus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Neptune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3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0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The Solar System…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8" y="1533832"/>
            <a:ext cx="6217673" cy="4643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Using the </a:t>
            </a:r>
            <a:r>
              <a:rPr lang="it-IT" dirty="0" err="1">
                <a:latin typeface="Comic Sans MS" panose="030F0702030302020204" pitchFamily="66" charset="0"/>
              </a:rPr>
              <a:t>same</a:t>
            </a:r>
            <a:r>
              <a:rPr lang="it-IT" dirty="0">
                <a:latin typeface="Comic Sans MS" panose="030F0702030302020204" pitchFamily="66" charset="0"/>
              </a:rPr>
              <a:t> scale 1:5’000’000’000 to build a model of the </a:t>
            </a:r>
            <a:r>
              <a:rPr lang="it-IT" dirty="0" err="1">
                <a:latin typeface="Comic Sans MS" panose="030F0702030302020204" pitchFamily="66" charset="0"/>
              </a:rPr>
              <a:t>whole</a:t>
            </a:r>
            <a:r>
              <a:rPr lang="it-IT" dirty="0">
                <a:latin typeface="Comic Sans MS" panose="030F0702030302020204" pitchFamily="66" charset="0"/>
              </a:rPr>
              <a:t> Solar System </a:t>
            </a:r>
            <a:r>
              <a:rPr lang="it-IT" dirty="0" err="1">
                <a:latin typeface="Comic Sans MS" panose="030F0702030302020204" pitchFamily="66" charset="0"/>
              </a:rPr>
              <a:t>Neptune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almost</a:t>
            </a:r>
            <a:r>
              <a:rPr lang="it-IT" dirty="0">
                <a:latin typeface="Comic Sans MS" panose="030F0702030302020204" pitchFamily="66" charset="0"/>
              </a:rPr>
              <a:t> 1 km far from the Sun (!)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Still </a:t>
            </a:r>
            <a:r>
              <a:rPr lang="it-IT" dirty="0" err="1">
                <a:latin typeface="Comic Sans MS" panose="030F0702030302020204" pitchFamily="66" charset="0"/>
              </a:rPr>
              <a:t>too</a:t>
            </a:r>
            <a:r>
              <a:rPr lang="it-IT" dirty="0">
                <a:latin typeface="Comic Sans MS" panose="030F0702030302020204" pitchFamily="66" charset="0"/>
              </a:rPr>
              <a:t> large.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need</a:t>
            </a:r>
            <a:r>
              <a:rPr lang="it-IT" dirty="0">
                <a:latin typeface="Comic Sans MS" panose="030F0702030302020204" pitchFamily="66" charset="0"/>
              </a:rPr>
              <a:t> a </a:t>
            </a:r>
            <a:r>
              <a:rPr lang="it-IT" dirty="0" err="1">
                <a:latin typeface="Comic Sans MS" panose="030F0702030302020204" pitchFamily="66" charset="0"/>
              </a:rPr>
              <a:t>much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larger</a:t>
            </a:r>
            <a:r>
              <a:rPr lang="it-IT" dirty="0">
                <a:latin typeface="Comic Sans MS" panose="030F0702030302020204" pitchFamily="66" charset="0"/>
              </a:rPr>
              <a:t> pocket or a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scale… or </a:t>
            </a:r>
            <a:r>
              <a:rPr lang="it-IT" dirty="0" err="1">
                <a:latin typeface="Comic Sans MS" panose="030F0702030302020204" pitchFamily="66" charset="0"/>
              </a:rPr>
              <a:t>both</a:t>
            </a: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283DBE6-2FD5-A826-038B-5A59E9D83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72787"/>
              </p:ext>
            </p:extLst>
          </p:nvPr>
        </p:nvGraphicFramePr>
        <p:xfrm>
          <a:off x="7132073" y="1510666"/>
          <a:ext cx="444786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0">
                  <a:extLst>
                    <a:ext uri="{9D8B030D-6E8A-4147-A177-3AD203B41FA5}">
                      <a16:colId xmlns:a16="http://schemas.microsoft.com/office/drawing/2014/main" val="552077598"/>
                    </a:ext>
                  </a:extLst>
                </a:gridCol>
                <a:gridCol w="2642419">
                  <a:extLst>
                    <a:ext uri="{9D8B030D-6E8A-4147-A177-3AD203B41FA5}">
                      <a16:colId xmlns:a16="http://schemas.microsoft.com/office/drawing/2014/main" val="137562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Planet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omic Sans MS" panose="030F0702030302020204" pitchFamily="66" charset="0"/>
                        </a:rPr>
                        <a:t>1:5’000’000’000 </a:t>
                      </a:r>
                      <a:r>
                        <a:rPr lang="it-IT" sz="2400" dirty="0"/>
                        <a:t>scale </a:t>
                      </a:r>
                      <a:r>
                        <a:rPr lang="it-IT" sz="2400" dirty="0" err="1"/>
                        <a:t>distance</a:t>
                      </a:r>
                      <a:r>
                        <a:rPr lang="it-IT" sz="2400" dirty="0"/>
                        <a:t> from the Sun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6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623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73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263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081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093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Saturn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067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Uranus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9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Neptune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036025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2C2804C-82B1-04D5-0D8C-19899609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80" y="4797623"/>
            <a:ext cx="1348857" cy="13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2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365125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Well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: Solar System…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room!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533832"/>
            <a:ext cx="5218471" cy="4643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The room </a:t>
            </a:r>
            <a:r>
              <a:rPr lang="it-IT" dirty="0" err="1">
                <a:latin typeface="Comic Sans MS" panose="030F0702030302020204" pitchFamily="66" charset="0"/>
              </a:rPr>
              <a:t>where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are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7 m long.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To </a:t>
            </a:r>
            <a:r>
              <a:rPr lang="it-IT" dirty="0" err="1">
                <a:latin typeface="Comic Sans MS" panose="030F0702030302020204" pitchFamily="66" charset="0"/>
              </a:rPr>
              <a:t>fit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distance</a:t>
            </a:r>
            <a:r>
              <a:rPr lang="it-IT" dirty="0">
                <a:latin typeface="Comic Sans MS" panose="030F0702030302020204" pitchFamily="66" charset="0"/>
              </a:rPr>
              <a:t> from </a:t>
            </a:r>
            <a:r>
              <a:rPr lang="it-IT" dirty="0" err="1">
                <a:latin typeface="Comic Sans MS" panose="030F0702030302020204" pitchFamily="66" charset="0"/>
              </a:rPr>
              <a:t>Neptune</a:t>
            </a:r>
            <a:r>
              <a:rPr lang="it-IT" dirty="0">
                <a:latin typeface="Comic Sans MS" panose="030F0702030302020204" pitchFamily="66" charset="0"/>
              </a:rPr>
              <a:t> to the Sun in the room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need</a:t>
            </a:r>
            <a:r>
              <a:rPr lang="it-IT" dirty="0">
                <a:latin typeface="Comic Sans MS" panose="030F0702030302020204" pitchFamily="66" charset="0"/>
              </a:rPr>
              <a:t> to use a 1:650’000’000’000 scale (130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previous</a:t>
            </a:r>
            <a:r>
              <a:rPr lang="it-IT" dirty="0">
                <a:latin typeface="Comic Sans MS" panose="030F0702030302020204" pitchFamily="66" charset="0"/>
              </a:rPr>
              <a:t> scale </a:t>
            </a:r>
            <a:r>
              <a:rPr lang="it-IT" dirty="0" err="1">
                <a:latin typeface="Comic Sans MS" panose="030F0702030302020204" pitchFamily="66" charset="0"/>
              </a:rPr>
              <a:t>used</a:t>
            </a:r>
            <a:r>
              <a:rPr lang="it-IT" dirty="0">
                <a:latin typeface="Comic Sans MS" panose="030F0702030302020204" pitchFamily="66" charset="0"/>
              </a:rPr>
              <a:t> for the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’ size).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Using </a:t>
            </a:r>
            <a:r>
              <a:rPr lang="it-IT" dirty="0" err="1">
                <a:latin typeface="Comic Sans MS" panose="030F0702030302020204" pitchFamily="66" charset="0"/>
              </a:rPr>
              <a:t>this</a:t>
            </a:r>
            <a:r>
              <a:rPr lang="it-IT" dirty="0">
                <a:latin typeface="Comic Sans MS" panose="030F0702030302020204" pitchFamily="66" charset="0"/>
              </a:rPr>
              <a:t> scale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can </a:t>
            </a:r>
            <a:r>
              <a:rPr lang="it-IT" dirty="0" err="1">
                <a:latin typeface="Comic Sans MS" panose="030F0702030302020204" pitchFamily="66" charset="0"/>
              </a:rPr>
              <a:t>fit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whole</a:t>
            </a:r>
            <a:r>
              <a:rPr lang="it-IT" dirty="0">
                <a:latin typeface="Comic Sans MS" panose="030F0702030302020204" pitchFamily="66" charset="0"/>
              </a:rPr>
              <a:t> Solar System in </a:t>
            </a:r>
            <a:r>
              <a:rPr lang="it-IT" dirty="0" err="1">
                <a:latin typeface="Comic Sans MS" panose="030F0702030302020204" pitchFamily="66" charset="0"/>
              </a:rPr>
              <a:t>this</a:t>
            </a:r>
            <a:r>
              <a:rPr lang="it-IT" dirty="0">
                <a:latin typeface="Comic Sans MS" panose="030F0702030302020204" pitchFamily="66" charset="0"/>
              </a:rPr>
              <a:t> room.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283DBE6-2FD5-A826-038B-5A59E9D83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01556"/>
              </p:ext>
            </p:extLst>
          </p:nvPr>
        </p:nvGraphicFramePr>
        <p:xfrm>
          <a:off x="5909187" y="1510666"/>
          <a:ext cx="567075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890">
                  <a:extLst>
                    <a:ext uri="{9D8B030D-6E8A-4147-A177-3AD203B41FA5}">
                      <a16:colId xmlns:a16="http://schemas.microsoft.com/office/drawing/2014/main" val="552077598"/>
                    </a:ext>
                  </a:extLst>
                </a:gridCol>
                <a:gridCol w="3143865">
                  <a:extLst>
                    <a:ext uri="{9D8B030D-6E8A-4147-A177-3AD203B41FA5}">
                      <a16:colId xmlns:a16="http://schemas.microsoft.com/office/drawing/2014/main" val="137562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Planet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Comic Sans MS" panose="030F0702030302020204" pitchFamily="66" charset="0"/>
                        </a:rPr>
                        <a:t>1:650’000’000’000</a:t>
                      </a:r>
                      <a:endParaRPr lang="it-IT" sz="2400" dirty="0"/>
                    </a:p>
                    <a:p>
                      <a:r>
                        <a:rPr lang="it-IT" sz="2400" dirty="0"/>
                        <a:t>scale </a:t>
                      </a:r>
                      <a:r>
                        <a:rPr lang="it-IT" sz="2400" dirty="0" err="1"/>
                        <a:t>distance</a:t>
                      </a:r>
                      <a:r>
                        <a:rPr lang="it-IT" sz="2400" dirty="0"/>
                        <a:t> from the Sun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6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623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73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263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081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093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Saturn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067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Uranus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9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Neptune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036025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7766B73E-9F32-3914-1735-B98B1847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740" y="365125"/>
            <a:ext cx="773421" cy="8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0B27917-F33B-FC39-9EED-193C3A690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61"/>
          <a:stretch/>
        </p:blipFill>
        <p:spPr>
          <a:xfrm>
            <a:off x="9488759" y="1938464"/>
            <a:ext cx="2063884" cy="214399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60" y="374048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But…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533832"/>
            <a:ext cx="4274574" cy="4643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To </a:t>
            </a:r>
            <a:r>
              <a:rPr lang="it-IT" dirty="0" err="1">
                <a:latin typeface="Comic Sans MS" panose="030F0702030302020204" pitchFamily="66" charset="0"/>
              </a:rPr>
              <a:t>fit</a:t>
            </a:r>
            <a:r>
              <a:rPr lang="it-IT" dirty="0">
                <a:latin typeface="Comic Sans MS" panose="030F0702030302020204" pitchFamily="66" charset="0"/>
              </a:rPr>
              <a:t> the Solar System in the room AND to </a:t>
            </a:r>
            <a:r>
              <a:rPr lang="it-IT" dirty="0" err="1">
                <a:latin typeface="Comic Sans MS" panose="030F0702030302020204" pitchFamily="66" charset="0"/>
              </a:rPr>
              <a:t>represent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’ size with the </a:t>
            </a:r>
            <a:r>
              <a:rPr lang="it-IT" dirty="0" err="1">
                <a:latin typeface="Comic Sans MS" panose="030F0702030302020204" pitchFamily="66" charset="0"/>
              </a:rPr>
              <a:t>same</a:t>
            </a:r>
            <a:r>
              <a:rPr lang="it-IT" dirty="0">
                <a:latin typeface="Comic Sans MS" panose="030F0702030302020204" pitchFamily="66" charset="0"/>
              </a:rPr>
              <a:t> scale of 1:650’000’000’000 the Sun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only</a:t>
            </a:r>
            <a:r>
              <a:rPr lang="it-IT" dirty="0">
                <a:latin typeface="Comic Sans MS" panose="030F0702030302020204" pitchFamily="66" charset="0"/>
              </a:rPr>
              <a:t> 2 mm large and Mercury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only</a:t>
            </a:r>
            <a:r>
              <a:rPr lang="it-IT" dirty="0">
                <a:latin typeface="Comic Sans MS" panose="030F0702030302020204" pitchFamily="66" charset="0"/>
              </a:rPr>
              <a:t> 7 </a:t>
            </a:r>
            <a:r>
              <a:rPr lang="it-IT" dirty="0" err="1">
                <a:latin typeface="Comic Sans MS" panose="030F0702030302020204" pitchFamily="66" charset="0"/>
              </a:rPr>
              <a:t>microns</a:t>
            </a:r>
            <a:r>
              <a:rPr lang="it-IT" dirty="0">
                <a:latin typeface="Comic Sans MS" panose="030F0702030302020204" pitchFamily="66" charset="0"/>
              </a:rPr>
              <a:t> large (!)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9D5CA0-8CDC-B392-DB39-B04F2FDE3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449" y="2108891"/>
            <a:ext cx="1661583" cy="1601629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C1420F1-D3E5-12BB-BB4F-F2EE9E3EA27F}"/>
              </a:ext>
            </a:extLst>
          </p:cNvPr>
          <p:cNvSpPr/>
          <p:nvPr/>
        </p:nvSpPr>
        <p:spPr>
          <a:xfrm>
            <a:off x="7511777" y="2581379"/>
            <a:ext cx="1406013" cy="656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C9950A6-710E-8A80-B609-8A5D2818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596" y="4543168"/>
            <a:ext cx="1627436" cy="1601767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F0418AF-3092-0C38-C53C-81F79FBD663E}"/>
              </a:ext>
            </a:extLst>
          </p:cNvPr>
          <p:cNvSpPr/>
          <p:nvPr/>
        </p:nvSpPr>
        <p:spPr>
          <a:xfrm>
            <a:off x="7511777" y="5019796"/>
            <a:ext cx="1406013" cy="656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524B74-7A1D-9717-E291-FB89DDA9A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759" y="4349053"/>
            <a:ext cx="2063884" cy="206388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195887C-9160-BAD1-8747-A2193CBFD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434" y="459337"/>
            <a:ext cx="1175617" cy="1196451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806C7144-FC68-DCDE-FE4B-CF347D9016F5}"/>
              </a:ext>
            </a:extLst>
          </p:cNvPr>
          <p:cNvSpPr/>
          <p:nvPr/>
        </p:nvSpPr>
        <p:spPr>
          <a:xfrm rot="20207942">
            <a:off x="9914782" y="3284228"/>
            <a:ext cx="462116" cy="289543"/>
          </a:xfrm>
          <a:prstGeom prst="rightArrow">
            <a:avLst>
              <a:gd name="adj1" fmla="val 30894"/>
              <a:gd name="adj2" fmla="val 5377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279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B82B6-61EC-4A0F-03A6-DD8A4AEDD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937"/>
            <a:ext cx="9144000" cy="238760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Thank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for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attention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53C06FB-51CF-FEB8-8CE4-F477EF53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86" y="3358178"/>
            <a:ext cx="8931414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3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The Sun…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4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To reduce the Sun and the </a:t>
            </a:r>
            <a:r>
              <a:rPr lang="it-IT" dirty="0" err="1">
                <a:latin typeface="Comic Sans MS" panose="030F0702030302020204" pitchFamily="66" charset="0"/>
              </a:rPr>
              <a:t>planets</a:t>
            </a:r>
            <a:r>
              <a:rPr lang="it-IT" dirty="0">
                <a:latin typeface="Comic Sans MS" panose="030F0702030302020204" pitchFamily="66" charset="0"/>
              </a:rPr>
              <a:t> to the size of </a:t>
            </a:r>
            <a:r>
              <a:rPr lang="it-IT" dirty="0" err="1">
                <a:latin typeface="Comic Sans MS" panose="030F0702030302020204" pitchFamily="66" charset="0"/>
              </a:rPr>
              <a:t>your</a:t>
            </a:r>
            <a:r>
              <a:rPr lang="it-IT" dirty="0">
                <a:latin typeface="Comic Sans MS" panose="030F0702030302020204" pitchFamily="66" charset="0"/>
              </a:rPr>
              <a:t> pockets (more or </a:t>
            </a:r>
            <a:r>
              <a:rPr lang="it-IT" dirty="0" err="1">
                <a:latin typeface="Comic Sans MS" panose="030F0702030302020204" pitchFamily="66" charset="0"/>
              </a:rPr>
              <a:t>less</a:t>
            </a:r>
            <a:r>
              <a:rPr lang="it-IT" dirty="0">
                <a:latin typeface="Comic Sans MS" panose="030F0702030302020204" pitchFamily="66" charset="0"/>
              </a:rPr>
              <a:t>…)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are </a:t>
            </a:r>
            <a:r>
              <a:rPr lang="it-IT" dirty="0" err="1">
                <a:latin typeface="Comic Sans MS" panose="030F0702030302020204" pitchFamily="66" charset="0"/>
              </a:rPr>
              <a:t>going</a:t>
            </a:r>
            <a:r>
              <a:rPr lang="it-IT" dirty="0">
                <a:latin typeface="Comic Sans MS" panose="030F0702030302020204" pitchFamily="66" charset="0"/>
              </a:rPr>
              <a:t> to use a scale </a:t>
            </a:r>
            <a:r>
              <a:rPr lang="it-IT" dirty="0" err="1">
                <a:latin typeface="Comic Sans MS" panose="030F0702030302020204" pitchFamily="66" charset="0"/>
              </a:rPr>
              <a:t>factor</a:t>
            </a:r>
            <a:r>
              <a:rPr lang="it-IT" dirty="0">
                <a:latin typeface="Comic Sans MS" panose="030F0702030302020204" pitchFamily="66" charset="0"/>
              </a:rPr>
              <a:t> of 1:5’000’000’000. 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the Sun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F7613C-7420-B279-14D3-935A1706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86" y="3744982"/>
            <a:ext cx="2850755" cy="2747893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466279" y="4425869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5E6018-7719-408D-FC40-F591F65A5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930" y="3958359"/>
            <a:ext cx="1974618" cy="19969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FBDFB22-4AC7-E5A2-D81E-D1AD912E6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Mercury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closest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to the Sun. 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a small </a:t>
            </a:r>
            <a:r>
              <a:rPr lang="it-IT" dirty="0" err="1">
                <a:latin typeface="Comic Sans MS" panose="030F0702030302020204" pitchFamily="66" charset="0"/>
              </a:rPr>
              <a:t>rocky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without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atmosphere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which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causes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large temperature </a:t>
            </a:r>
            <a:r>
              <a:rPr lang="it-IT" dirty="0" err="1">
                <a:latin typeface="Comic Sans MS" panose="030F0702030302020204" pitchFamily="66" charset="0"/>
              </a:rPr>
              <a:t>variation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between</a:t>
            </a:r>
            <a:r>
              <a:rPr lang="it-IT" dirty="0">
                <a:latin typeface="Comic Sans MS" panose="030F0702030302020204" pitchFamily="66" charset="0"/>
              </a:rPr>
              <a:t> day and night.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2'440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The </a:t>
            </a:r>
            <a:r>
              <a:rPr lang="it-IT" i="1" dirty="0" err="1">
                <a:latin typeface="Comic Sans MS" panose="030F0702030302020204" pitchFamily="66" charset="0"/>
              </a:rPr>
              <a:t>year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is</a:t>
            </a:r>
            <a:r>
              <a:rPr lang="it-IT" i="1" dirty="0">
                <a:latin typeface="Comic Sans MS" panose="030F0702030302020204" pitchFamily="66" charset="0"/>
              </a:rPr>
              <a:t> 88 </a:t>
            </a:r>
            <a:r>
              <a:rPr lang="it-IT" i="1" dirty="0" err="1">
                <a:latin typeface="Comic Sans MS" panose="030F0702030302020204" pitchFamily="66" charset="0"/>
              </a:rPr>
              <a:t>earth</a:t>
            </a:r>
            <a:r>
              <a:rPr lang="it-IT" i="1" dirty="0">
                <a:latin typeface="Comic Sans MS" panose="030F0702030302020204" pitchFamily="66" charset="0"/>
              </a:rPr>
              <a:t> days long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The day </a:t>
            </a:r>
            <a:r>
              <a:rPr lang="it-IT" i="1" dirty="0" err="1">
                <a:latin typeface="Comic Sans MS" panose="030F0702030302020204" pitchFamily="66" charset="0"/>
              </a:rPr>
              <a:t>is</a:t>
            </a:r>
            <a:r>
              <a:rPr lang="it-IT" i="1" dirty="0">
                <a:latin typeface="Comic Sans MS" panose="030F0702030302020204" pitchFamily="66" charset="0"/>
              </a:rPr>
              <a:t> 59 </a:t>
            </a:r>
            <a:r>
              <a:rPr lang="it-IT" i="1" dirty="0" err="1">
                <a:latin typeface="Comic Sans MS" panose="030F0702030302020204" pitchFamily="66" charset="0"/>
              </a:rPr>
              <a:t>earth</a:t>
            </a:r>
            <a:r>
              <a:rPr lang="it-IT" i="1" dirty="0">
                <a:latin typeface="Comic Sans MS" panose="030F0702030302020204" pitchFamily="66" charset="0"/>
              </a:rPr>
              <a:t> days long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of:</a:t>
            </a:r>
          </a:p>
          <a:p>
            <a:pPr lvl="1"/>
            <a:r>
              <a:rPr lang="it-IT" i="1" dirty="0">
                <a:latin typeface="Comic Sans MS" panose="030F0702030302020204" pitchFamily="66" charset="0"/>
              </a:rPr>
              <a:t>100 K </a:t>
            </a:r>
            <a:r>
              <a:rPr lang="it-IT" i="1" dirty="0" err="1">
                <a:latin typeface="Comic Sans MS" panose="030F0702030302020204" pitchFamily="66" charset="0"/>
              </a:rPr>
              <a:t>during</a:t>
            </a:r>
            <a:r>
              <a:rPr lang="it-IT" i="1" dirty="0">
                <a:latin typeface="Comic Sans MS" panose="030F0702030302020204" pitchFamily="66" charset="0"/>
              </a:rPr>
              <a:t> the night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-170°C)</a:t>
            </a:r>
          </a:p>
          <a:p>
            <a:pPr lvl="1"/>
            <a:r>
              <a:rPr lang="it-IT" i="1" dirty="0">
                <a:latin typeface="Comic Sans MS" panose="030F0702030302020204" pitchFamily="66" charset="0"/>
              </a:rPr>
              <a:t>700 K </a:t>
            </a:r>
            <a:r>
              <a:rPr lang="it-IT" i="1" dirty="0" err="1">
                <a:latin typeface="Comic Sans MS" panose="030F0702030302020204" pitchFamily="66" charset="0"/>
              </a:rPr>
              <a:t>during</a:t>
            </a:r>
            <a:r>
              <a:rPr lang="it-IT" i="1" dirty="0">
                <a:latin typeface="Comic Sans MS" panose="030F0702030302020204" pitchFamily="66" charset="0"/>
              </a:rPr>
              <a:t> the day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400°C)</a:t>
            </a:r>
          </a:p>
        </p:txBody>
      </p:sp>
    </p:spTree>
    <p:extLst>
      <p:ext uri="{BB962C8B-B14F-4D97-AF65-F5344CB8AC3E}">
        <p14:creationId xmlns:p14="http://schemas.microsoft.com/office/powerpoint/2010/main" val="72528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Mercury…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Mercury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510980" y="4325821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0868EE-B5A5-9C7B-2478-191FEDB0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27" y="3536563"/>
            <a:ext cx="2682714" cy="2640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314" y="4658626"/>
            <a:ext cx="472481" cy="396274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/>
          <p:nvPr/>
        </p:nvCxnSpPr>
        <p:spPr>
          <a:xfrm>
            <a:off x="8554065" y="5387705"/>
            <a:ext cx="2064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8209802" y="5515365"/>
            <a:ext cx="89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1 mm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83120CC-E199-E838-EAE2-C4B29691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Venus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brightest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in the night </a:t>
            </a:r>
            <a:r>
              <a:rPr lang="it-IT" dirty="0" err="1">
                <a:latin typeface="Comic Sans MS" panose="030F0702030302020204" pitchFamily="66" charset="0"/>
              </a:rPr>
              <a:t>sky</a:t>
            </a:r>
            <a:r>
              <a:rPr lang="it-IT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covered</a:t>
            </a:r>
            <a:r>
              <a:rPr lang="it-IT" dirty="0">
                <a:latin typeface="Comic Sans MS" panose="030F0702030302020204" pitchFamily="66" charset="0"/>
              </a:rPr>
              <a:t> by a </a:t>
            </a:r>
            <a:r>
              <a:rPr lang="it-IT" dirty="0" err="1">
                <a:latin typeface="Comic Sans MS" panose="030F0702030302020204" pitchFamily="66" charset="0"/>
              </a:rPr>
              <a:t>thick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layer</a:t>
            </a:r>
            <a:r>
              <a:rPr lang="it-IT" dirty="0">
                <a:latin typeface="Comic Sans MS" panose="030F0702030302020204" pitchFamily="66" charset="0"/>
              </a:rPr>
              <a:t> of clouds </a:t>
            </a:r>
            <a:r>
              <a:rPr lang="it-IT" dirty="0" err="1">
                <a:latin typeface="Comic Sans MS" panose="030F0702030302020204" pitchFamily="66" charset="0"/>
              </a:rPr>
              <a:t>which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prevents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most</a:t>
            </a:r>
            <a:r>
              <a:rPr lang="it-IT" dirty="0">
                <a:latin typeface="Comic Sans MS" panose="030F0702030302020204" pitchFamily="66" charset="0"/>
              </a:rPr>
              <a:t> of the solar light to </a:t>
            </a:r>
            <a:r>
              <a:rPr lang="it-IT" dirty="0" err="1">
                <a:latin typeface="Comic Sans MS" panose="030F0702030302020204" pitchFamily="66" charset="0"/>
              </a:rPr>
              <a:t>reach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planetary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surface</a:t>
            </a:r>
            <a:r>
              <a:rPr lang="it-IT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hottest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due to the </a:t>
            </a:r>
            <a:r>
              <a:rPr lang="it-IT" dirty="0" err="1">
                <a:latin typeface="Comic Sans MS" panose="030F0702030302020204" pitchFamily="66" charset="0"/>
              </a:rPr>
              <a:t>greenhouse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effect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caused</a:t>
            </a:r>
            <a:r>
              <a:rPr lang="it-IT" dirty="0">
                <a:latin typeface="Comic Sans MS" panose="030F0702030302020204" pitchFamily="66" charset="0"/>
              </a:rPr>
              <a:t> by the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dense </a:t>
            </a:r>
            <a:r>
              <a:rPr lang="it-IT" dirty="0" err="1">
                <a:latin typeface="Comic Sans MS" panose="030F0702030302020204" pitchFamily="66" charset="0"/>
              </a:rPr>
              <a:t>atmosphere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>The </a:t>
            </a:r>
            <a:r>
              <a:rPr lang="it-IT" dirty="0" err="1">
                <a:latin typeface="Comic Sans MS" panose="030F0702030302020204" pitchFamily="66" charset="0"/>
              </a:rPr>
              <a:t>atmospheric</a:t>
            </a:r>
            <a:r>
              <a:rPr lang="it-IT" dirty="0">
                <a:latin typeface="Comic Sans MS" panose="030F0702030302020204" pitchFamily="66" charset="0"/>
              </a:rPr>
              <a:t> pressure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92 times </a:t>
            </a:r>
            <a:r>
              <a:rPr lang="it-IT" dirty="0" err="1">
                <a:latin typeface="Comic Sans MS" panose="030F0702030302020204" pitchFamily="66" charset="0"/>
              </a:rPr>
              <a:t>higher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on Earth.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6'051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740K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>
                <a:latin typeface="Comic Sans MS" panose="030F0702030302020204" pitchFamily="66" charset="0"/>
              </a:rPr>
              <a:t> 470°C)</a:t>
            </a:r>
            <a:endParaRPr lang="it-IT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1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Venus…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Venus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510980" y="4325821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326" y="4249395"/>
            <a:ext cx="1133954" cy="951058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396748" y="5387705"/>
            <a:ext cx="5407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8209802" y="5515365"/>
            <a:ext cx="101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2.4 mm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036FE34-48D7-79A8-04C9-7F7FE50B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30" y="3016251"/>
            <a:ext cx="3276884" cy="33683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0233646-B444-A254-39C2-B0DAEA892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9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Earth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the </a:t>
            </a:r>
            <a:r>
              <a:rPr lang="it-IT" dirty="0" err="1">
                <a:latin typeface="Comic Sans MS" panose="030F0702030302020204" pitchFamily="66" charset="0"/>
              </a:rPr>
              <a:t>planet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all</a:t>
            </a:r>
            <a:r>
              <a:rPr lang="it-IT" dirty="0">
                <a:latin typeface="Comic Sans MS" panose="030F0702030302020204" pitchFamily="66" charset="0"/>
              </a:rPr>
              <a:t> live!</a:t>
            </a:r>
          </a:p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has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oceans</a:t>
            </a:r>
            <a:r>
              <a:rPr lang="it-IT" dirty="0">
                <a:latin typeface="Comic Sans MS" panose="030F0702030302020204" pitchFamily="66" charset="0"/>
              </a:rPr>
              <a:t> of </a:t>
            </a:r>
            <a:r>
              <a:rPr lang="it-IT" dirty="0" err="1">
                <a:latin typeface="Comic Sans MS" panose="030F0702030302020204" pitchFamily="66" charset="0"/>
              </a:rPr>
              <a:t>liquid</a:t>
            </a:r>
            <a:r>
              <a:rPr lang="it-IT" dirty="0">
                <a:latin typeface="Comic Sans MS" panose="030F0702030302020204" pitchFamily="66" charset="0"/>
              </a:rPr>
              <a:t> water and an </a:t>
            </a:r>
            <a:r>
              <a:rPr lang="it-IT" dirty="0" err="1">
                <a:latin typeface="Comic Sans MS" panose="030F0702030302020204" pitchFamily="66" charset="0"/>
              </a:rPr>
              <a:t>atmosphere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not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too</a:t>
            </a:r>
            <a:r>
              <a:rPr lang="it-IT" dirty="0">
                <a:latin typeface="Comic Sans MS" panose="030F0702030302020204" pitchFamily="66" charset="0"/>
              </a:rPr>
              <a:t> dense to </a:t>
            </a:r>
            <a:r>
              <a:rPr lang="it-IT" dirty="0" err="1">
                <a:latin typeface="Comic Sans MS" panose="030F0702030302020204" pitchFamily="66" charset="0"/>
              </a:rPr>
              <a:t>block</a:t>
            </a:r>
            <a:r>
              <a:rPr lang="it-IT" dirty="0">
                <a:latin typeface="Comic Sans MS" panose="030F0702030302020204" pitchFamily="66" charset="0"/>
              </a:rPr>
              <a:t> the solar light (</a:t>
            </a:r>
            <a:r>
              <a:rPr lang="it-IT" dirty="0" err="1">
                <a:latin typeface="Comic Sans MS" panose="030F0702030302020204" pitchFamily="66" charset="0"/>
              </a:rPr>
              <a:t>even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when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cloudy</a:t>
            </a:r>
            <a:r>
              <a:rPr lang="it-IT" dirty="0">
                <a:latin typeface="Comic Sans MS" panose="030F0702030302020204" pitchFamily="66" charset="0"/>
              </a:rPr>
              <a:t>) </a:t>
            </a:r>
            <a:r>
              <a:rPr lang="it-IT" dirty="0" err="1">
                <a:latin typeface="Comic Sans MS" panose="030F0702030302020204" pitchFamily="66" charset="0"/>
              </a:rPr>
              <a:t>but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still</a:t>
            </a:r>
            <a:r>
              <a:rPr lang="it-IT" dirty="0">
                <a:latin typeface="Comic Sans MS" panose="030F0702030302020204" pitchFamily="66" charset="0"/>
              </a:rPr>
              <a:t> dense </a:t>
            </a:r>
            <a:r>
              <a:rPr lang="it-IT" dirty="0" err="1">
                <a:latin typeface="Comic Sans MS" panose="030F0702030302020204" pitchFamily="66" charset="0"/>
              </a:rPr>
              <a:t>enough</a:t>
            </a:r>
            <a:r>
              <a:rPr lang="it-IT" dirty="0">
                <a:latin typeface="Comic Sans MS" panose="030F0702030302020204" pitchFamily="66" charset="0"/>
              </a:rPr>
              <a:t> to </a:t>
            </a:r>
            <a:r>
              <a:rPr lang="it-IT" dirty="0" err="1">
                <a:latin typeface="Comic Sans MS" panose="030F0702030302020204" pitchFamily="66" charset="0"/>
              </a:rPr>
              <a:t>contain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enough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elements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useful</a:t>
            </a:r>
            <a:r>
              <a:rPr lang="it-IT" dirty="0">
                <a:latin typeface="Comic Sans MS" panose="030F0702030302020204" pitchFamily="66" charset="0"/>
              </a:rPr>
              <a:t> for life (</a:t>
            </a:r>
            <a:r>
              <a:rPr lang="it-IT" dirty="0" err="1">
                <a:latin typeface="Comic Sans MS" panose="030F0702030302020204" pitchFamily="66" charset="0"/>
              </a:rPr>
              <a:t>especially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oxygen</a:t>
            </a:r>
            <a:r>
              <a:rPr lang="it-IT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i="1" dirty="0" err="1">
                <a:latin typeface="Comic Sans MS" panose="030F0702030302020204" pitchFamily="66" charset="0"/>
              </a:rPr>
              <a:t>Main</a:t>
            </a:r>
            <a:r>
              <a:rPr lang="it-IT" i="1" dirty="0">
                <a:latin typeface="Comic Sans MS" panose="030F0702030302020204" pitchFamily="66" charset="0"/>
              </a:rPr>
              <a:t> </a:t>
            </a:r>
            <a:r>
              <a:rPr lang="it-IT" i="1" dirty="0" err="1">
                <a:latin typeface="Comic Sans MS" panose="030F0702030302020204" pitchFamily="66" charset="0"/>
              </a:rPr>
              <a:t>facts</a:t>
            </a:r>
            <a:r>
              <a:rPr lang="it-IT" i="1" dirty="0">
                <a:latin typeface="Comic Sans MS" panose="030F0702030302020204" pitchFamily="66" charset="0"/>
              </a:rPr>
              <a:t>: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Radius of 6’371 km</a:t>
            </a:r>
          </a:p>
          <a:p>
            <a:r>
              <a:rPr lang="it-IT" i="1" dirty="0">
                <a:latin typeface="Comic Sans MS" panose="030F0702030302020204" pitchFamily="66" charset="0"/>
              </a:rPr>
              <a:t>Temperature of 290K (</a:t>
            </a:r>
            <a:r>
              <a:rPr lang="it-IT" i="1" dirty="0" err="1">
                <a:latin typeface="Comic Sans MS" panose="030F0702030302020204" pitchFamily="66" charset="0"/>
              </a:rPr>
              <a:t>about</a:t>
            </a:r>
            <a:r>
              <a:rPr lang="it-IT" i="1" dirty="0">
                <a:latin typeface="Comic Sans MS" panose="030F0702030302020204" pitchFamily="66" charset="0"/>
              </a:rPr>
              <a:t> 15°C on </a:t>
            </a:r>
            <a:r>
              <a:rPr lang="it-IT" i="1" dirty="0" err="1">
                <a:latin typeface="Comic Sans MS" panose="030F0702030302020204" pitchFamily="66" charset="0"/>
              </a:rPr>
              <a:t>average</a:t>
            </a:r>
            <a:r>
              <a:rPr lang="it-IT" i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88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8253-25A9-47FB-CE5D-3475497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Earth… in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your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pocket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4614-A8C5-D8B9-F8AF-0AFA8E7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the Earth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5 </a:t>
            </a:r>
            <a:r>
              <a:rPr lang="it-IT" dirty="0" err="1">
                <a:latin typeface="Comic Sans MS" panose="030F0702030302020204" pitchFamily="66" charset="0"/>
              </a:rPr>
              <a:t>billion</a:t>
            </a:r>
            <a:r>
              <a:rPr lang="it-IT" dirty="0">
                <a:latin typeface="Comic Sans MS" panose="030F0702030302020204" pitchFamily="66" charset="0"/>
              </a:rPr>
              <a:t> times </a:t>
            </a:r>
            <a:r>
              <a:rPr lang="it-IT" dirty="0" err="1">
                <a:latin typeface="Comic Sans MS" panose="030F0702030302020204" pitchFamily="66" charset="0"/>
              </a:rPr>
              <a:t>smaller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its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actual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it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would</a:t>
            </a:r>
            <a:r>
              <a:rPr lang="it-IT" dirty="0">
                <a:latin typeface="Comic Sans MS" panose="030F0702030302020204" pitchFamily="66" charset="0"/>
              </a:rPr>
              <a:t> be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large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1897574-10A7-AC52-360F-27A5858E8F31}"/>
              </a:ext>
            </a:extLst>
          </p:cNvPr>
          <p:cNvSpPr/>
          <p:nvPr/>
        </p:nvSpPr>
        <p:spPr>
          <a:xfrm>
            <a:off x="5510980" y="4325821"/>
            <a:ext cx="1406013" cy="1061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BCA009-E942-AF59-241C-C33F0114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326" y="4249395"/>
            <a:ext cx="1181203" cy="990685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B003F6D-DE28-EFB0-885A-DD437B117E7A}"/>
              </a:ext>
            </a:extLst>
          </p:cNvPr>
          <p:cNvCxnSpPr>
            <a:cxnSpLocks/>
          </p:cNvCxnSpPr>
          <p:nvPr/>
        </p:nvCxnSpPr>
        <p:spPr>
          <a:xfrm>
            <a:off x="8396748" y="5387705"/>
            <a:ext cx="61943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8E5428-0C5A-54D7-04BE-052D9E9E351E}"/>
              </a:ext>
            </a:extLst>
          </p:cNvPr>
          <p:cNvSpPr txBox="1"/>
          <p:nvPr/>
        </p:nvSpPr>
        <p:spPr>
          <a:xfrm>
            <a:off x="8209802" y="5515365"/>
            <a:ext cx="101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2.5 mm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C5E421-81F4-6241-B9C3-AED2FD04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67" y="3060571"/>
            <a:ext cx="3406435" cy="336833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5F2B22-CF6F-7F82-D912-8E6B35A0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35" y="365125"/>
            <a:ext cx="1077438" cy="9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6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1405</Words>
  <Application>Microsoft Office PowerPoint</Application>
  <PresentationFormat>Widescreen</PresentationFormat>
  <Paragraphs>180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Comic Sans MS</vt:lpstr>
      <vt:lpstr>Tema di Office</vt:lpstr>
      <vt:lpstr>The Solar System…  in your pocket!</vt:lpstr>
      <vt:lpstr>The Sun</vt:lpstr>
      <vt:lpstr>The Sun… in your pocket</vt:lpstr>
      <vt:lpstr>Mercury</vt:lpstr>
      <vt:lpstr>Mercury… in your pocket</vt:lpstr>
      <vt:lpstr>Venus</vt:lpstr>
      <vt:lpstr>Venus… in your pocket</vt:lpstr>
      <vt:lpstr>Earth</vt:lpstr>
      <vt:lpstr>Earth… in your pocket</vt:lpstr>
      <vt:lpstr>Mars</vt:lpstr>
      <vt:lpstr>Mars… in your pocket</vt:lpstr>
      <vt:lpstr>Jupiter</vt:lpstr>
      <vt:lpstr>Jupiter… in your pocket</vt:lpstr>
      <vt:lpstr>Saturn</vt:lpstr>
      <vt:lpstr>Saturn… in your pocket</vt:lpstr>
      <vt:lpstr>Uranus</vt:lpstr>
      <vt:lpstr>Uranus… in your pocket</vt:lpstr>
      <vt:lpstr>Neptune</vt:lpstr>
      <vt:lpstr>Neptune… in your pocket</vt:lpstr>
      <vt:lpstr>How far the planets are?</vt:lpstr>
      <vt:lpstr>The Solar System… in your pocket?</vt:lpstr>
      <vt:lpstr>Well: Solar System… in this room!</vt:lpstr>
      <vt:lpstr>But…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System…  in your pocket!</dc:title>
  <dc:creator>Simona Anselmi</dc:creator>
  <cp:lastModifiedBy>Simona Anselmi</cp:lastModifiedBy>
  <cp:revision>16</cp:revision>
  <dcterms:created xsi:type="dcterms:W3CDTF">2024-01-06T21:06:07Z</dcterms:created>
  <dcterms:modified xsi:type="dcterms:W3CDTF">2024-04-30T20:00:59Z</dcterms:modified>
</cp:coreProperties>
</file>