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61" r:id="rId5"/>
    <p:sldId id="259" r:id="rId6"/>
    <p:sldId id="260" r:id="rId7"/>
    <p:sldId id="265" r:id="rId8"/>
    <p:sldId id="262" r:id="rId9"/>
    <p:sldId id="263" r:id="rId10"/>
    <p:sldId id="264" r:id="rId11"/>
    <p:sldId id="266" r:id="rId12"/>
    <p:sldId id="267" r:id="rId13"/>
    <p:sldId id="268" r:id="rId14"/>
    <p:sldId id="271"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a Anzidei" initials="MA" lastIdx="1" clrIdx="0">
    <p:extLst>
      <p:ext uri="{19B8F6BF-5375-455C-9EA6-DF929625EA0E}">
        <p15:presenceInfo xmlns:p15="http://schemas.microsoft.com/office/powerpoint/2012/main" userId="S::manuelaanzidei@studiocommercialebianchi.it::66572043-9066-4a85-8004-0828faf94b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78746D-0F68-1FB9-E36B-B569C2E8134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902A40C-5C30-4CE0-BB8C-34966BC70F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EFC0A75-ED94-E52A-AC65-4DCB3AA4BE75}"/>
              </a:ext>
            </a:extLst>
          </p:cNvPr>
          <p:cNvSpPr>
            <a:spLocks noGrp="1"/>
          </p:cNvSpPr>
          <p:nvPr>
            <p:ph type="dt" sz="half" idx="10"/>
          </p:nvPr>
        </p:nvSpPr>
        <p:spPr/>
        <p:txBody>
          <a:bodyPr/>
          <a:lstStyle/>
          <a:p>
            <a:fld id="{8BFA9BF1-17B3-4167-8A86-09B4C2515EAE}" type="datetimeFigureOut">
              <a:rPr lang="it-IT" smtClean="0"/>
              <a:t>28/05/2024</a:t>
            </a:fld>
            <a:endParaRPr lang="it-IT"/>
          </a:p>
        </p:txBody>
      </p:sp>
      <p:sp>
        <p:nvSpPr>
          <p:cNvPr id="5" name="Segnaposto piè di pagina 4">
            <a:extLst>
              <a:ext uri="{FF2B5EF4-FFF2-40B4-BE49-F238E27FC236}">
                <a16:creationId xmlns:a16="http://schemas.microsoft.com/office/drawing/2014/main" id="{CB3E1F7A-5248-B837-EAC0-26D3AAFED1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A79D5B5-DF96-4030-8D92-CAB3BB0C2E2F}"/>
              </a:ext>
            </a:extLst>
          </p:cNvPr>
          <p:cNvSpPr>
            <a:spLocks noGrp="1"/>
          </p:cNvSpPr>
          <p:nvPr>
            <p:ph type="sldNum" sz="quarter" idx="12"/>
          </p:nvPr>
        </p:nvSpPr>
        <p:spPr/>
        <p:txBody>
          <a:bodyPr/>
          <a:lstStyle/>
          <a:p>
            <a:fld id="{1B4C69D9-17F7-46B9-87E3-A97FEB42D5EA}" type="slidenum">
              <a:rPr lang="it-IT" smtClean="0"/>
              <a:t>‹N›</a:t>
            </a:fld>
            <a:endParaRPr lang="it-IT"/>
          </a:p>
        </p:txBody>
      </p:sp>
    </p:spTree>
    <p:extLst>
      <p:ext uri="{BB962C8B-B14F-4D97-AF65-F5344CB8AC3E}">
        <p14:creationId xmlns:p14="http://schemas.microsoft.com/office/powerpoint/2010/main" val="1683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186FCB-40CD-41F6-0838-92C7785529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DDFF55-D2C5-33CD-9153-B7FBF0123C8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085608-666F-E85A-9968-2500EBD6E498}"/>
              </a:ext>
            </a:extLst>
          </p:cNvPr>
          <p:cNvSpPr>
            <a:spLocks noGrp="1"/>
          </p:cNvSpPr>
          <p:nvPr>
            <p:ph type="dt" sz="half" idx="10"/>
          </p:nvPr>
        </p:nvSpPr>
        <p:spPr/>
        <p:txBody>
          <a:bodyPr/>
          <a:lstStyle/>
          <a:p>
            <a:fld id="{8BFA9BF1-17B3-4167-8A86-09B4C2515EAE}" type="datetimeFigureOut">
              <a:rPr lang="it-IT" smtClean="0"/>
              <a:t>28/05/2024</a:t>
            </a:fld>
            <a:endParaRPr lang="it-IT"/>
          </a:p>
        </p:txBody>
      </p:sp>
      <p:sp>
        <p:nvSpPr>
          <p:cNvPr id="5" name="Segnaposto piè di pagina 4">
            <a:extLst>
              <a:ext uri="{FF2B5EF4-FFF2-40B4-BE49-F238E27FC236}">
                <a16:creationId xmlns:a16="http://schemas.microsoft.com/office/drawing/2014/main" id="{E5FA240D-056B-B11A-FF40-8D32A1195A8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4B3209-7370-577F-DBB1-54A258FA0600}"/>
              </a:ext>
            </a:extLst>
          </p:cNvPr>
          <p:cNvSpPr>
            <a:spLocks noGrp="1"/>
          </p:cNvSpPr>
          <p:nvPr>
            <p:ph type="sldNum" sz="quarter" idx="12"/>
          </p:nvPr>
        </p:nvSpPr>
        <p:spPr/>
        <p:txBody>
          <a:bodyPr/>
          <a:lstStyle/>
          <a:p>
            <a:fld id="{1B4C69D9-17F7-46B9-87E3-A97FEB42D5EA}" type="slidenum">
              <a:rPr lang="it-IT" smtClean="0"/>
              <a:t>‹N›</a:t>
            </a:fld>
            <a:endParaRPr lang="it-IT"/>
          </a:p>
        </p:txBody>
      </p:sp>
    </p:spTree>
    <p:extLst>
      <p:ext uri="{BB962C8B-B14F-4D97-AF65-F5344CB8AC3E}">
        <p14:creationId xmlns:p14="http://schemas.microsoft.com/office/powerpoint/2010/main" val="98916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BAC5044-182F-CC4D-5E71-615CB5E17BB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DA922EB-D1CB-B985-EC2D-C77429FB55C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84F306-E99F-0789-8386-5F7004A598DC}"/>
              </a:ext>
            </a:extLst>
          </p:cNvPr>
          <p:cNvSpPr>
            <a:spLocks noGrp="1"/>
          </p:cNvSpPr>
          <p:nvPr>
            <p:ph type="dt" sz="half" idx="10"/>
          </p:nvPr>
        </p:nvSpPr>
        <p:spPr/>
        <p:txBody>
          <a:bodyPr/>
          <a:lstStyle/>
          <a:p>
            <a:fld id="{8BFA9BF1-17B3-4167-8A86-09B4C2515EAE}" type="datetimeFigureOut">
              <a:rPr lang="it-IT" smtClean="0"/>
              <a:t>28/05/2024</a:t>
            </a:fld>
            <a:endParaRPr lang="it-IT"/>
          </a:p>
        </p:txBody>
      </p:sp>
      <p:sp>
        <p:nvSpPr>
          <p:cNvPr id="5" name="Segnaposto piè di pagina 4">
            <a:extLst>
              <a:ext uri="{FF2B5EF4-FFF2-40B4-BE49-F238E27FC236}">
                <a16:creationId xmlns:a16="http://schemas.microsoft.com/office/drawing/2014/main" id="{1817B02F-AC6B-31F2-1D65-F489D89B7D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0E35798-AAB1-B973-22A0-B068DFF5079D}"/>
              </a:ext>
            </a:extLst>
          </p:cNvPr>
          <p:cNvSpPr>
            <a:spLocks noGrp="1"/>
          </p:cNvSpPr>
          <p:nvPr>
            <p:ph type="sldNum" sz="quarter" idx="12"/>
          </p:nvPr>
        </p:nvSpPr>
        <p:spPr/>
        <p:txBody>
          <a:bodyPr/>
          <a:lstStyle/>
          <a:p>
            <a:fld id="{1B4C69D9-17F7-46B9-87E3-A97FEB42D5EA}" type="slidenum">
              <a:rPr lang="it-IT" smtClean="0"/>
              <a:t>‹N›</a:t>
            </a:fld>
            <a:endParaRPr lang="it-IT"/>
          </a:p>
        </p:txBody>
      </p:sp>
    </p:spTree>
    <p:extLst>
      <p:ext uri="{BB962C8B-B14F-4D97-AF65-F5344CB8AC3E}">
        <p14:creationId xmlns:p14="http://schemas.microsoft.com/office/powerpoint/2010/main" val="6185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6EB683-14A5-4839-4780-2A65C46F6CD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B951F3-9E0B-6E06-CB37-D0F0A568AA3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DBF29F1-F9F1-4E1A-93BB-8BD1FBF6EC2B}"/>
              </a:ext>
            </a:extLst>
          </p:cNvPr>
          <p:cNvSpPr>
            <a:spLocks noGrp="1"/>
          </p:cNvSpPr>
          <p:nvPr>
            <p:ph type="dt" sz="half" idx="10"/>
          </p:nvPr>
        </p:nvSpPr>
        <p:spPr/>
        <p:txBody>
          <a:bodyPr/>
          <a:lstStyle/>
          <a:p>
            <a:fld id="{8BFA9BF1-17B3-4167-8A86-09B4C2515EAE}" type="datetimeFigureOut">
              <a:rPr lang="it-IT" smtClean="0"/>
              <a:t>28/05/2024</a:t>
            </a:fld>
            <a:endParaRPr lang="it-IT"/>
          </a:p>
        </p:txBody>
      </p:sp>
      <p:sp>
        <p:nvSpPr>
          <p:cNvPr id="5" name="Segnaposto piè di pagina 4">
            <a:extLst>
              <a:ext uri="{FF2B5EF4-FFF2-40B4-BE49-F238E27FC236}">
                <a16:creationId xmlns:a16="http://schemas.microsoft.com/office/drawing/2014/main" id="{18CC754D-87D6-8351-7749-145D3B70249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EB1C91-0C80-5C0B-A24C-7780B8A08FE8}"/>
              </a:ext>
            </a:extLst>
          </p:cNvPr>
          <p:cNvSpPr>
            <a:spLocks noGrp="1"/>
          </p:cNvSpPr>
          <p:nvPr>
            <p:ph type="sldNum" sz="quarter" idx="12"/>
          </p:nvPr>
        </p:nvSpPr>
        <p:spPr/>
        <p:txBody>
          <a:bodyPr/>
          <a:lstStyle/>
          <a:p>
            <a:fld id="{1B4C69D9-17F7-46B9-87E3-A97FEB42D5EA}" type="slidenum">
              <a:rPr lang="it-IT" smtClean="0"/>
              <a:t>‹N›</a:t>
            </a:fld>
            <a:endParaRPr lang="it-IT"/>
          </a:p>
        </p:txBody>
      </p:sp>
    </p:spTree>
    <p:extLst>
      <p:ext uri="{BB962C8B-B14F-4D97-AF65-F5344CB8AC3E}">
        <p14:creationId xmlns:p14="http://schemas.microsoft.com/office/powerpoint/2010/main" val="125655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CFB5C2-8376-3D04-829A-F4A6A9AB74E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DF79E67-13A8-3E03-AB79-839431498D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3A07C68-626F-C83C-6C35-BADA1A4E4F1D}"/>
              </a:ext>
            </a:extLst>
          </p:cNvPr>
          <p:cNvSpPr>
            <a:spLocks noGrp="1"/>
          </p:cNvSpPr>
          <p:nvPr>
            <p:ph type="dt" sz="half" idx="10"/>
          </p:nvPr>
        </p:nvSpPr>
        <p:spPr/>
        <p:txBody>
          <a:bodyPr/>
          <a:lstStyle/>
          <a:p>
            <a:fld id="{8BFA9BF1-17B3-4167-8A86-09B4C2515EAE}" type="datetimeFigureOut">
              <a:rPr lang="it-IT" smtClean="0"/>
              <a:t>28/05/2024</a:t>
            </a:fld>
            <a:endParaRPr lang="it-IT"/>
          </a:p>
        </p:txBody>
      </p:sp>
      <p:sp>
        <p:nvSpPr>
          <p:cNvPr id="5" name="Segnaposto piè di pagina 4">
            <a:extLst>
              <a:ext uri="{FF2B5EF4-FFF2-40B4-BE49-F238E27FC236}">
                <a16:creationId xmlns:a16="http://schemas.microsoft.com/office/drawing/2014/main" id="{3D76F6D5-C0E3-4D7E-40DD-33410066673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1DE5F27-48DF-43E1-7218-341C958EBD60}"/>
              </a:ext>
            </a:extLst>
          </p:cNvPr>
          <p:cNvSpPr>
            <a:spLocks noGrp="1"/>
          </p:cNvSpPr>
          <p:nvPr>
            <p:ph type="sldNum" sz="quarter" idx="12"/>
          </p:nvPr>
        </p:nvSpPr>
        <p:spPr/>
        <p:txBody>
          <a:bodyPr/>
          <a:lstStyle/>
          <a:p>
            <a:fld id="{1B4C69D9-17F7-46B9-87E3-A97FEB42D5EA}" type="slidenum">
              <a:rPr lang="it-IT" smtClean="0"/>
              <a:t>‹N›</a:t>
            </a:fld>
            <a:endParaRPr lang="it-IT"/>
          </a:p>
        </p:txBody>
      </p:sp>
    </p:spTree>
    <p:extLst>
      <p:ext uri="{BB962C8B-B14F-4D97-AF65-F5344CB8AC3E}">
        <p14:creationId xmlns:p14="http://schemas.microsoft.com/office/powerpoint/2010/main" val="204503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356CDE-C4A3-15EE-2B2E-191C74EB74D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DB86BB3-4023-3EBE-DF9B-B2B9FF0EF4A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A51DC4B-4530-B590-4B15-9C89EBFB711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9657AC6-4373-03C7-4CD8-FE351DF89762}"/>
              </a:ext>
            </a:extLst>
          </p:cNvPr>
          <p:cNvSpPr>
            <a:spLocks noGrp="1"/>
          </p:cNvSpPr>
          <p:nvPr>
            <p:ph type="dt" sz="half" idx="10"/>
          </p:nvPr>
        </p:nvSpPr>
        <p:spPr/>
        <p:txBody>
          <a:bodyPr/>
          <a:lstStyle/>
          <a:p>
            <a:fld id="{8BFA9BF1-17B3-4167-8A86-09B4C2515EAE}" type="datetimeFigureOut">
              <a:rPr lang="it-IT" smtClean="0"/>
              <a:t>28/05/2024</a:t>
            </a:fld>
            <a:endParaRPr lang="it-IT"/>
          </a:p>
        </p:txBody>
      </p:sp>
      <p:sp>
        <p:nvSpPr>
          <p:cNvPr id="6" name="Segnaposto piè di pagina 5">
            <a:extLst>
              <a:ext uri="{FF2B5EF4-FFF2-40B4-BE49-F238E27FC236}">
                <a16:creationId xmlns:a16="http://schemas.microsoft.com/office/drawing/2014/main" id="{F12E0541-E143-7202-0283-A54BE31B8E8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4220B27-5203-AA7C-F220-CFACEEBB2FB9}"/>
              </a:ext>
            </a:extLst>
          </p:cNvPr>
          <p:cNvSpPr>
            <a:spLocks noGrp="1"/>
          </p:cNvSpPr>
          <p:nvPr>
            <p:ph type="sldNum" sz="quarter" idx="12"/>
          </p:nvPr>
        </p:nvSpPr>
        <p:spPr/>
        <p:txBody>
          <a:bodyPr/>
          <a:lstStyle/>
          <a:p>
            <a:fld id="{1B4C69D9-17F7-46B9-87E3-A97FEB42D5EA}" type="slidenum">
              <a:rPr lang="it-IT" smtClean="0"/>
              <a:t>‹N›</a:t>
            </a:fld>
            <a:endParaRPr lang="it-IT"/>
          </a:p>
        </p:txBody>
      </p:sp>
    </p:spTree>
    <p:extLst>
      <p:ext uri="{BB962C8B-B14F-4D97-AF65-F5344CB8AC3E}">
        <p14:creationId xmlns:p14="http://schemas.microsoft.com/office/powerpoint/2010/main" val="131569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0652B3-6614-5C1C-950C-30882ACD14A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E01E6EA-F90C-B9A8-CBB5-91A014B5BA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69615EF-2527-D4A1-EDB8-11BD72ED586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3912DCC-0AFB-8063-CE84-A1E3C54D14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77B2F07-ADAB-6E88-DAF0-3F379C0187A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2808A8D-D683-605C-4A18-096DABFD4042}"/>
              </a:ext>
            </a:extLst>
          </p:cNvPr>
          <p:cNvSpPr>
            <a:spLocks noGrp="1"/>
          </p:cNvSpPr>
          <p:nvPr>
            <p:ph type="dt" sz="half" idx="10"/>
          </p:nvPr>
        </p:nvSpPr>
        <p:spPr/>
        <p:txBody>
          <a:bodyPr/>
          <a:lstStyle/>
          <a:p>
            <a:fld id="{8BFA9BF1-17B3-4167-8A86-09B4C2515EAE}" type="datetimeFigureOut">
              <a:rPr lang="it-IT" smtClean="0"/>
              <a:t>28/05/2024</a:t>
            </a:fld>
            <a:endParaRPr lang="it-IT"/>
          </a:p>
        </p:txBody>
      </p:sp>
      <p:sp>
        <p:nvSpPr>
          <p:cNvPr id="8" name="Segnaposto piè di pagina 7">
            <a:extLst>
              <a:ext uri="{FF2B5EF4-FFF2-40B4-BE49-F238E27FC236}">
                <a16:creationId xmlns:a16="http://schemas.microsoft.com/office/drawing/2014/main" id="{28E64587-2955-E3FA-B5CD-3BE535B1C2F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850D767-8AA9-F646-B9FA-A8296DA9BD5B}"/>
              </a:ext>
            </a:extLst>
          </p:cNvPr>
          <p:cNvSpPr>
            <a:spLocks noGrp="1"/>
          </p:cNvSpPr>
          <p:nvPr>
            <p:ph type="sldNum" sz="quarter" idx="12"/>
          </p:nvPr>
        </p:nvSpPr>
        <p:spPr/>
        <p:txBody>
          <a:bodyPr/>
          <a:lstStyle/>
          <a:p>
            <a:fld id="{1B4C69D9-17F7-46B9-87E3-A97FEB42D5EA}" type="slidenum">
              <a:rPr lang="it-IT" smtClean="0"/>
              <a:t>‹N›</a:t>
            </a:fld>
            <a:endParaRPr lang="it-IT"/>
          </a:p>
        </p:txBody>
      </p:sp>
    </p:spTree>
    <p:extLst>
      <p:ext uri="{BB962C8B-B14F-4D97-AF65-F5344CB8AC3E}">
        <p14:creationId xmlns:p14="http://schemas.microsoft.com/office/powerpoint/2010/main" val="1948986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0DE1D7-0D44-D639-6A6C-63F8F6F06EC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CF39EC9-1C1B-6834-F245-C3D6759DAD57}"/>
              </a:ext>
            </a:extLst>
          </p:cNvPr>
          <p:cNvSpPr>
            <a:spLocks noGrp="1"/>
          </p:cNvSpPr>
          <p:nvPr>
            <p:ph type="dt" sz="half" idx="10"/>
          </p:nvPr>
        </p:nvSpPr>
        <p:spPr/>
        <p:txBody>
          <a:bodyPr/>
          <a:lstStyle/>
          <a:p>
            <a:fld id="{8BFA9BF1-17B3-4167-8A86-09B4C2515EAE}" type="datetimeFigureOut">
              <a:rPr lang="it-IT" smtClean="0"/>
              <a:t>28/05/2024</a:t>
            </a:fld>
            <a:endParaRPr lang="it-IT"/>
          </a:p>
        </p:txBody>
      </p:sp>
      <p:sp>
        <p:nvSpPr>
          <p:cNvPr id="4" name="Segnaposto piè di pagina 3">
            <a:extLst>
              <a:ext uri="{FF2B5EF4-FFF2-40B4-BE49-F238E27FC236}">
                <a16:creationId xmlns:a16="http://schemas.microsoft.com/office/drawing/2014/main" id="{62F30632-19B3-FB3B-736D-DEF997F8F19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2790ACB-842C-4B85-B53A-8EA7147397C6}"/>
              </a:ext>
            </a:extLst>
          </p:cNvPr>
          <p:cNvSpPr>
            <a:spLocks noGrp="1"/>
          </p:cNvSpPr>
          <p:nvPr>
            <p:ph type="sldNum" sz="quarter" idx="12"/>
          </p:nvPr>
        </p:nvSpPr>
        <p:spPr/>
        <p:txBody>
          <a:bodyPr/>
          <a:lstStyle/>
          <a:p>
            <a:fld id="{1B4C69D9-17F7-46B9-87E3-A97FEB42D5EA}" type="slidenum">
              <a:rPr lang="it-IT" smtClean="0"/>
              <a:t>‹N›</a:t>
            </a:fld>
            <a:endParaRPr lang="it-IT"/>
          </a:p>
        </p:txBody>
      </p:sp>
    </p:spTree>
    <p:extLst>
      <p:ext uri="{BB962C8B-B14F-4D97-AF65-F5344CB8AC3E}">
        <p14:creationId xmlns:p14="http://schemas.microsoft.com/office/powerpoint/2010/main" val="129561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FA2E64D-7B51-879D-0EFF-715E57511B64}"/>
              </a:ext>
            </a:extLst>
          </p:cNvPr>
          <p:cNvSpPr>
            <a:spLocks noGrp="1"/>
          </p:cNvSpPr>
          <p:nvPr>
            <p:ph type="dt" sz="half" idx="10"/>
          </p:nvPr>
        </p:nvSpPr>
        <p:spPr/>
        <p:txBody>
          <a:bodyPr/>
          <a:lstStyle/>
          <a:p>
            <a:fld id="{8BFA9BF1-17B3-4167-8A86-09B4C2515EAE}" type="datetimeFigureOut">
              <a:rPr lang="it-IT" smtClean="0"/>
              <a:t>28/05/2024</a:t>
            </a:fld>
            <a:endParaRPr lang="it-IT"/>
          </a:p>
        </p:txBody>
      </p:sp>
      <p:sp>
        <p:nvSpPr>
          <p:cNvPr id="3" name="Segnaposto piè di pagina 2">
            <a:extLst>
              <a:ext uri="{FF2B5EF4-FFF2-40B4-BE49-F238E27FC236}">
                <a16:creationId xmlns:a16="http://schemas.microsoft.com/office/drawing/2014/main" id="{08A93EDA-8379-D27C-C082-11BECC0D94D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80C15A8-EF4E-86EF-C988-134A933ED42A}"/>
              </a:ext>
            </a:extLst>
          </p:cNvPr>
          <p:cNvSpPr>
            <a:spLocks noGrp="1"/>
          </p:cNvSpPr>
          <p:nvPr>
            <p:ph type="sldNum" sz="quarter" idx="12"/>
          </p:nvPr>
        </p:nvSpPr>
        <p:spPr/>
        <p:txBody>
          <a:bodyPr/>
          <a:lstStyle/>
          <a:p>
            <a:fld id="{1B4C69D9-17F7-46B9-87E3-A97FEB42D5EA}" type="slidenum">
              <a:rPr lang="it-IT" smtClean="0"/>
              <a:t>‹N›</a:t>
            </a:fld>
            <a:endParaRPr lang="it-IT"/>
          </a:p>
        </p:txBody>
      </p:sp>
    </p:spTree>
    <p:extLst>
      <p:ext uri="{BB962C8B-B14F-4D97-AF65-F5344CB8AC3E}">
        <p14:creationId xmlns:p14="http://schemas.microsoft.com/office/powerpoint/2010/main" val="162328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75F5C6-8E68-1FB6-37A9-981DE717918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2C5414F-78D7-E27C-C750-2B7D67AED1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13842EB-8CC6-FF13-E5F1-8A49F9AF2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3939582-EFDB-468A-D72A-04D8DEDCE126}"/>
              </a:ext>
            </a:extLst>
          </p:cNvPr>
          <p:cNvSpPr>
            <a:spLocks noGrp="1"/>
          </p:cNvSpPr>
          <p:nvPr>
            <p:ph type="dt" sz="half" idx="10"/>
          </p:nvPr>
        </p:nvSpPr>
        <p:spPr/>
        <p:txBody>
          <a:bodyPr/>
          <a:lstStyle/>
          <a:p>
            <a:fld id="{8BFA9BF1-17B3-4167-8A86-09B4C2515EAE}" type="datetimeFigureOut">
              <a:rPr lang="it-IT" smtClean="0"/>
              <a:t>28/05/2024</a:t>
            </a:fld>
            <a:endParaRPr lang="it-IT"/>
          </a:p>
        </p:txBody>
      </p:sp>
      <p:sp>
        <p:nvSpPr>
          <p:cNvPr id="6" name="Segnaposto piè di pagina 5">
            <a:extLst>
              <a:ext uri="{FF2B5EF4-FFF2-40B4-BE49-F238E27FC236}">
                <a16:creationId xmlns:a16="http://schemas.microsoft.com/office/drawing/2014/main" id="{9388BC81-883C-8EB8-F4F6-7492572F4E1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47F8DB9-A4D2-5195-9DBF-D1ECB49F7F2D}"/>
              </a:ext>
            </a:extLst>
          </p:cNvPr>
          <p:cNvSpPr>
            <a:spLocks noGrp="1"/>
          </p:cNvSpPr>
          <p:nvPr>
            <p:ph type="sldNum" sz="quarter" idx="12"/>
          </p:nvPr>
        </p:nvSpPr>
        <p:spPr/>
        <p:txBody>
          <a:bodyPr/>
          <a:lstStyle/>
          <a:p>
            <a:fld id="{1B4C69D9-17F7-46B9-87E3-A97FEB42D5EA}" type="slidenum">
              <a:rPr lang="it-IT" smtClean="0"/>
              <a:t>‹N›</a:t>
            </a:fld>
            <a:endParaRPr lang="it-IT"/>
          </a:p>
        </p:txBody>
      </p:sp>
    </p:spTree>
    <p:extLst>
      <p:ext uri="{BB962C8B-B14F-4D97-AF65-F5344CB8AC3E}">
        <p14:creationId xmlns:p14="http://schemas.microsoft.com/office/powerpoint/2010/main" val="29358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4F724B-749B-829F-ACC8-A9C532D56DF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4CA40E5-EF64-28DD-3829-9EA0A5153A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81FC421-E5BC-17A2-EBC7-1C1ADCFEA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77E5B3D-26E9-D0FE-8E7C-9001228B246F}"/>
              </a:ext>
            </a:extLst>
          </p:cNvPr>
          <p:cNvSpPr>
            <a:spLocks noGrp="1"/>
          </p:cNvSpPr>
          <p:nvPr>
            <p:ph type="dt" sz="half" idx="10"/>
          </p:nvPr>
        </p:nvSpPr>
        <p:spPr/>
        <p:txBody>
          <a:bodyPr/>
          <a:lstStyle/>
          <a:p>
            <a:fld id="{8BFA9BF1-17B3-4167-8A86-09B4C2515EAE}" type="datetimeFigureOut">
              <a:rPr lang="it-IT" smtClean="0"/>
              <a:t>28/05/2024</a:t>
            </a:fld>
            <a:endParaRPr lang="it-IT"/>
          </a:p>
        </p:txBody>
      </p:sp>
      <p:sp>
        <p:nvSpPr>
          <p:cNvPr id="6" name="Segnaposto piè di pagina 5">
            <a:extLst>
              <a:ext uri="{FF2B5EF4-FFF2-40B4-BE49-F238E27FC236}">
                <a16:creationId xmlns:a16="http://schemas.microsoft.com/office/drawing/2014/main" id="{9EB2620F-A401-4420-D4FF-D93DF9C6644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9821A52-0927-64CB-0A44-9A5005900F12}"/>
              </a:ext>
            </a:extLst>
          </p:cNvPr>
          <p:cNvSpPr>
            <a:spLocks noGrp="1"/>
          </p:cNvSpPr>
          <p:nvPr>
            <p:ph type="sldNum" sz="quarter" idx="12"/>
          </p:nvPr>
        </p:nvSpPr>
        <p:spPr/>
        <p:txBody>
          <a:bodyPr/>
          <a:lstStyle/>
          <a:p>
            <a:fld id="{1B4C69D9-17F7-46B9-87E3-A97FEB42D5EA}" type="slidenum">
              <a:rPr lang="it-IT" smtClean="0"/>
              <a:t>‹N›</a:t>
            </a:fld>
            <a:endParaRPr lang="it-IT"/>
          </a:p>
        </p:txBody>
      </p:sp>
    </p:spTree>
    <p:extLst>
      <p:ext uri="{BB962C8B-B14F-4D97-AF65-F5344CB8AC3E}">
        <p14:creationId xmlns:p14="http://schemas.microsoft.com/office/powerpoint/2010/main" val="296382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81E4A7D-2257-D639-19AE-86A9CB0583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023C451-C74C-353F-5A15-4F4D0CBBD0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F75F98F-014E-BAFB-039A-86C34CD553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A9BF1-17B3-4167-8A86-09B4C2515EAE}" type="datetimeFigureOut">
              <a:rPr lang="it-IT" smtClean="0"/>
              <a:t>28/05/2024</a:t>
            </a:fld>
            <a:endParaRPr lang="it-IT"/>
          </a:p>
        </p:txBody>
      </p:sp>
      <p:sp>
        <p:nvSpPr>
          <p:cNvPr id="5" name="Segnaposto piè di pagina 4">
            <a:extLst>
              <a:ext uri="{FF2B5EF4-FFF2-40B4-BE49-F238E27FC236}">
                <a16:creationId xmlns:a16="http://schemas.microsoft.com/office/drawing/2014/main" id="{323EBDBF-C985-A79F-3A96-4942401262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E324FF4-7B43-3AC8-968D-82592C84B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C69D9-17F7-46B9-87E3-A97FEB42D5EA}" type="slidenum">
              <a:rPr lang="it-IT" smtClean="0"/>
              <a:t>‹N›</a:t>
            </a:fld>
            <a:endParaRPr lang="it-IT"/>
          </a:p>
        </p:txBody>
      </p:sp>
    </p:spTree>
    <p:extLst>
      <p:ext uri="{BB962C8B-B14F-4D97-AF65-F5344CB8AC3E}">
        <p14:creationId xmlns:p14="http://schemas.microsoft.com/office/powerpoint/2010/main" val="261645586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hyperlink" Target="https://friulisera.it/gestione-delle-grandi-derivazioni-idroelettriche-in-fvg-preoccupati-i-comitati-valcellina-valmeduna-e-tutela-delle-acque-del-bacino-montano-del-tagliamento/" TargetMode="External"/><Relationship Id="rId2" Type="http://schemas.openxmlformats.org/officeDocument/2006/relationships/image" Target="../media/image10.jp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ikitravel.org/en/Akiyoshidai_Quasi-National_Park" TargetMode="External"/><Relationship Id="rId2" Type="http://schemas.openxmlformats.org/officeDocument/2006/relationships/image" Target="../media/image2.jpg"/><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1la/2729724818/" TargetMode="External"/><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D0F85A-B6D1-1BEC-99A3-50B7E9EF01C9}"/>
              </a:ext>
            </a:extLst>
          </p:cNvPr>
          <p:cNvSpPr>
            <a:spLocks noGrp="1"/>
          </p:cNvSpPr>
          <p:nvPr>
            <p:ph type="ctrTitle"/>
          </p:nvPr>
        </p:nvSpPr>
        <p:spPr/>
        <p:txBody>
          <a:bodyPr/>
          <a:lstStyle/>
          <a:p>
            <a:r>
              <a:rPr lang="it-IT" dirty="0"/>
              <a:t>FRIULI VENEZIA GIULIA </a:t>
            </a:r>
          </a:p>
        </p:txBody>
      </p:sp>
      <p:sp>
        <p:nvSpPr>
          <p:cNvPr id="3" name="Sottotitolo 2">
            <a:extLst>
              <a:ext uri="{FF2B5EF4-FFF2-40B4-BE49-F238E27FC236}">
                <a16:creationId xmlns:a16="http://schemas.microsoft.com/office/drawing/2014/main" id="{5423AD2C-62D5-3A1B-8E0C-6DCA8B5C21A0}"/>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752718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5DADA680-7EB4-0C48-86A6-E41A83D44FA6}"/>
              </a:ext>
            </a:extLst>
          </p:cNvPr>
          <p:cNvSpPr>
            <a:spLocks noGrp="1"/>
          </p:cNvSpPr>
          <p:nvPr>
            <p:ph type="body" sz="half" idx="2"/>
          </p:nvPr>
        </p:nvSpPr>
        <p:spPr>
          <a:xfrm>
            <a:off x="839788" y="2733773"/>
            <a:ext cx="6852484" cy="5090474"/>
          </a:xfrm>
        </p:spPr>
        <p:txBody>
          <a:bodyPr/>
          <a:lstStyle/>
          <a:p>
            <a:endParaRPr lang="it-IT" dirty="0"/>
          </a:p>
          <a:p>
            <a:r>
              <a:rPr lang="it-IT" dirty="0"/>
              <a:t>                                                                                                                                                                                                                                                                                                                                                                   </a:t>
            </a:r>
          </a:p>
        </p:txBody>
      </p:sp>
      <p:pic>
        <p:nvPicPr>
          <p:cNvPr id="1026" name="Picture 2">
            <a:extLst>
              <a:ext uri="{FF2B5EF4-FFF2-40B4-BE49-F238E27FC236}">
                <a16:creationId xmlns:a16="http://schemas.microsoft.com/office/drawing/2014/main" id="{FE6D5DEA-8750-FF8A-876A-778AF11B35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50491" y="358219"/>
            <a:ext cx="3733013" cy="2714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sa mangiare in Friuli Venezia Giulia">
            <a:extLst>
              <a:ext uri="{FF2B5EF4-FFF2-40B4-BE49-F238E27FC236}">
                <a16:creationId xmlns:a16="http://schemas.microsoft.com/office/drawing/2014/main" id="{9CFA0018-4D85-9887-1D72-6F825DCEB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492" y="3363012"/>
            <a:ext cx="3733012" cy="30707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sa mangiare in Friuli Venezia Giulia">
            <a:extLst>
              <a:ext uri="{FF2B5EF4-FFF2-40B4-BE49-F238E27FC236}">
                <a16:creationId xmlns:a16="http://schemas.microsoft.com/office/drawing/2014/main" id="{DD3A3494-29C1-7894-2277-688DF20F4B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690" y="3714454"/>
            <a:ext cx="4308050" cy="2719339"/>
          </a:xfrm>
          <a:prstGeom prst="rect">
            <a:avLst/>
          </a:prstGeom>
          <a:noFill/>
          <a:extLst>
            <a:ext uri="{909E8E84-426E-40DD-AFC4-6F175D3DCCD1}">
              <a14:hiddenFill xmlns:a14="http://schemas.microsoft.com/office/drawing/2010/main">
                <a:solidFill>
                  <a:srgbClr val="FFFFFF"/>
                </a:solidFill>
              </a14:hiddenFill>
            </a:ext>
          </a:extLst>
        </p:spPr>
      </p:pic>
      <p:sp>
        <p:nvSpPr>
          <p:cNvPr id="8" name="Titolo 7">
            <a:extLst>
              <a:ext uri="{FF2B5EF4-FFF2-40B4-BE49-F238E27FC236}">
                <a16:creationId xmlns:a16="http://schemas.microsoft.com/office/drawing/2014/main" id="{5E500AD1-8068-6DC3-11E3-0CE63EE9D1B9}"/>
              </a:ext>
            </a:extLst>
          </p:cNvPr>
          <p:cNvSpPr>
            <a:spLocks noGrp="1"/>
          </p:cNvSpPr>
          <p:nvPr>
            <p:ph type="title"/>
          </p:nvPr>
        </p:nvSpPr>
        <p:spPr>
          <a:xfrm>
            <a:off x="839788" y="457199"/>
            <a:ext cx="7116435" cy="3070781"/>
          </a:xfrm>
        </p:spPr>
        <p:txBody>
          <a:bodyPr>
            <a:normAutofit fontScale="90000"/>
          </a:bodyPr>
          <a:lstStyle/>
          <a:p>
            <a:r>
              <a:rPr lang="it-IT" dirty="0"/>
              <a:t>Cibi e bevande</a:t>
            </a:r>
            <a:br>
              <a:rPr lang="it-IT" dirty="0"/>
            </a:br>
            <a:r>
              <a:rPr lang="it-IT" sz="2000" dirty="0"/>
              <a:t>In questa regione è possibile trovare molti prodotti e piatti tipici tra i quali:</a:t>
            </a:r>
            <a:br>
              <a:rPr lang="it-IT" sz="2000" dirty="0"/>
            </a:br>
            <a:r>
              <a:rPr lang="it-IT" sz="2000" dirty="0"/>
              <a:t>il prosciutto San Daniele o la cipolla rossa di Carasso Nuovo.</a:t>
            </a:r>
            <a:br>
              <a:rPr lang="it-IT" sz="2000" dirty="0"/>
            </a:br>
            <a:r>
              <a:rPr lang="it-IT" sz="2000" dirty="0"/>
              <a:t>Frico, piatto a base di formaggio, patate e cipolla.</a:t>
            </a:r>
            <a:br>
              <a:rPr lang="it-IT" sz="2000" dirty="0"/>
            </a:br>
            <a:r>
              <a:rPr lang="it-IT" sz="2000" dirty="0"/>
              <a:t>I </a:t>
            </a:r>
            <a:r>
              <a:rPr lang="it-IT" sz="2000" dirty="0" err="1"/>
              <a:t>cjarsons</a:t>
            </a:r>
            <a:r>
              <a:rPr lang="it-IT" sz="2000" dirty="0"/>
              <a:t>, raviolo ripieno con molte varianti, sia dolci che salate, ricoperto con ricotta affumicata o burro.</a:t>
            </a:r>
            <a:br>
              <a:rPr lang="it-IT" sz="2000" dirty="0"/>
            </a:br>
            <a:r>
              <a:rPr lang="it-IT" sz="2000" dirty="0"/>
              <a:t>Il tiramisù, che è stato assegnato come piatto tipico a questa regione nel 2017.</a:t>
            </a:r>
            <a:br>
              <a:rPr lang="it-IT" sz="2000" dirty="0"/>
            </a:br>
            <a:r>
              <a:rPr lang="it-IT" sz="2000" dirty="0"/>
              <a:t>Tra le bevande possiamo trovare una grande produzione di vino </a:t>
            </a:r>
            <a:r>
              <a:rPr lang="it-IT" sz="2000" dirty="0" err="1"/>
              <a:t>collio</a:t>
            </a:r>
            <a:r>
              <a:rPr lang="it-IT" sz="2000" dirty="0"/>
              <a:t> friulano, prodotto in una zona vicino Gorizia.</a:t>
            </a:r>
            <a:br>
              <a:rPr lang="it-IT" dirty="0"/>
            </a:br>
            <a:endParaRPr lang="it-IT" dirty="0"/>
          </a:p>
        </p:txBody>
      </p:sp>
    </p:spTree>
    <p:extLst>
      <p:ext uri="{BB962C8B-B14F-4D97-AF65-F5344CB8AC3E}">
        <p14:creationId xmlns:p14="http://schemas.microsoft.com/office/powerpoint/2010/main" val="56902226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48D376-66F2-BE49-B760-35499E9E95B1}"/>
              </a:ext>
            </a:extLst>
          </p:cNvPr>
          <p:cNvSpPr>
            <a:spLocks noGrp="1"/>
          </p:cNvSpPr>
          <p:nvPr>
            <p:ph type="title"/>
          </p:nvPr>
        </p:nvSpPr>
        <p:spPr/>
        <p:txBody>
          <a:bodyPr/>
          <a:lstStyle/>
          <a:p>
            <a:endParaRPr lang="it-IT"/>
          </a:p>
        </p:txBody>
      </p:sp>
      <p:pic>
        <p:nvPicPr>
          <p:cNvPr id="6" name="Segnaposto contenuto 5">
            <a:extLst>
              <a:ext uri="{FF2B5EF4-FFF2-40B4-BE49-F238E27FC236}">
                <a16:creationId xmlns:a16="http://schemas.microsoft.com/office/drawing/2014/main" id="{9A32EFE5-D3B7-B59E-B688-F68B5E75616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637850">
            <a:off x="6629187" y="142130"/>
            <a:ext cx="5298417" cy="4331616"/>
          </a:xfrm>
        </p:spPr>
      </p:pic>
      <p:sp>
        <p:nvSpPr>
          <p:cNvPr id="4" name="Segnaposto testo 3">
            <a:extLst>
              <a:ext uri="{FF2B5EF4-FFF2-40B4-BE49-F238E27FC236}">
                <a16:creationId xmlns:a16="http://schemas.microsoft.com/office/drawing/2014/main" id="{C8858D3D-633A-0979-591B-8AFCFDA6683F}"/>
              </a:ext>
            </a:extLst>
          </p:cNvPr>
          <p:cNvSpPr>
            <a:spLocks noGrp="1"/>
          </p:cNvSpPr>
          <p:nvPr>
            <p:ph type="body" sz="half" idx="2"/>
          </p:nvPr>
        </p:nvSpPr>
        <p:spPr>
          <a:xfrm>
            <a:off x="0" y="622202"/>
            <a:ext cx="4772025" cy="4873625"/>
          </a:xfrm>
        </p:spPr>
        <p:txBody>
          <a:bodyPr/>
          <a:lstStyle/>
          <a:p>
            <a:r>
              <a:rPr lang="it-IT" dirty="0"/>
              <a:t>FIUME TAGLIAMENTO </a:t>
            </a:r>
          </a:p>
          <a:p>
            <a:endParaRPr lang="it-IT" dirty="0"/>
          </a:p>
          <a:p>
            <a:r>
              <a:rPr lang="it-IT" dirty="0"/>
              <a:t>SANTUARIO DEL MONTE LUSSARI</a:t>
            </a:r>
          </a:p>
          <a:p>
            <a:endParaRPr lang="it-IT" dirty="0"/>
          </a:p>
          <a:p>
            <a:endParaRPr lang="it-IT" dirty="0"/>
          </a:p>
        </p:txBody>
      </p:sp>
      <p:pic>
        <p:nvPicPr>
          <p:cNvPr id="3074" name="Picture 2" descr="Santuario del Monte Lussari - Discover Alpi Giulie">
            <a:extLst>
              <a:ext uri="{FF2B5EF4-FFF2-40B4-BE49-F238E27FC236}">
                <a16:creationId xmlns:a16="http://schemas.microsoft.com/office/drawing/2014/main" id="{9679ED7F-D82D-92F6-0F11-1303828895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46" y="2558476"/>
            <a:ext cx="7046537" cy="3963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32872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1D70C6-93F2-130E-B134-599287987605}"/>
              </a:ext>
            </a:extLst>
          </p:cNvPr>
          <p:cNvSpPr>
            <a:spLocks noGrp="1"/>
          </p:cNvSpPr>
          <p:nvPr>
            <p:ph type="title"/>
          </p:nvPr>
        </p:nvSpPr>
        <p:spPr/>
        <p:txBody>
          <a:bodyPr/>
          <a:lstStyle/>
          <a:p>
            <a:endParaRPr lang="it-IT"/>
          </a:p>
        </p:txBody>
      </p:sp>
      <p:sp>
        <p:nvSpPr>
          <p:cNvPr id="4" name="Segnaposto testo 3">
            <a:extLst>
              <a:ext uri="{FF2B5EF4-FFF2-40B4-BE49-F238E27FC236}">
                <a16:creationId xmlns:a16="http://schemas.microsoft.com/office/drawing/2014/main" id="{35CF3B14-A219-8856-C9B2-5A8758331CFE}"/>
              </a:ext>
            </a:extLst>
          </p:cNvPr>
          <p:cNvSpPr>
            <a:spLocks noGrp="1"/>
          </p:cNvSpPr>
          <p:nvPr>
            <p:ph type="body" sz="half" idx="2"/>
          </p:nvPr>
        </p:nvSpPr>
        <p:spPr>
          <a:xfrm>
            <a:off x="-122548" y="0"/>
            <a:ext cx="2686639" cy="2950590"/>
          </a:xfrm>
        </p:spPr>
        <p:txBody>
          <a:bodyPr/>
          <a:lstStyle/>
          <a:p>
            <a:r>
              <a:rPr lang="it-IT" dirty="0"/>
              <a:t>CASTELLO DI MIRAMARE</a:t>
            </a:r>
          </a:p>
          <a:p>
            <a:endParaRPr lang="it-IT" dirty="0"/>
          </a:p>
          <a:p>
            <a:r>
              <a:rPr lang="it-IT" dirty="0"/>
              <a:t>GROTTA DEL GIGANTE</a:t>
            </a:r>
          </a:p>
          <a:p>
            <a:endParaRPr lang="it-IT" dirty="0"/>
          </a:p>
          <a:p>
            <a:r>
              <a:rPr lang="it-IT" dirty="0"/>
              <a:t>POZZE SMERALDINE</a:t>
            </a:r>
          </a:p>
          <a:p>
            <a:endParaRPr lang="it-IT" dirty="0"/>
          </a:p>
        </p:txBody>
      </p:sp>
      <p:pic>
        <p:nvPicPr>
          <p:cNvPr id="2050" name="Picture 2" descr="Biglietto d'ingresso al Castello di Miramare 2024 - Trieste">
            <a:extLst>
              <a:ext uri="{FF2B5EF4-FFF2-40B4-BE49-F238E27FC236}">
                <a16:creationId xmlns:a16="http://schemas.microsoft.com/office/drawing/2014/main" id="{13036ADC-79A2-17F2-BFED-E05974E144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9759" y="-77096"/>
            <a:ext cx="5150177" cy="34283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splorare la Grotta Gigante, meraviglia del Carso Triestino">
            <a:extLst>
              <a:ext uri="{FF2B5EF4-FFF2-40B4-BE49-F238E27FC236}">
                <a16:creationId xmlns:a16="http://schemas.microsoft.com/office/drawing/2014/main" id="{2D3EF929-A4F5-16D3-D957-CF67D85A4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824" y="3506770"/>
            <a:ext cx="5150176" cy="33512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ozze Smeraldine e Lago del Ciul da Tramonti di Sopra - Montagna di Viaggi">
            <a:extLst>
              <a:ext uri="{FF2B5EF4-FFF2-40B4-BE49-F238E27FC236}">
                <a16:creationId xmlns:a16="http://schemas.microsoft.com/office/drawing/2014/main" id="{EA7C0E54-1C40-F810-EC8C-BF8610F2E9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25353">
            <a:off x="1339098" y="2808716"/>
            <a:ext cx="3234965" cy="4025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67451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824A31C9-2F83-1106-A4D3-CBE6675E633F}"/>
              </a:ext>
            </a:extLst>
          </p:cNvPr>
          <p:cNvSpPr>
            <a:spLocks noGrp="1"/>
          </p:cNvSpPr>
          <p:nvPr>
            <p:ph type="title"/>
          </p:nvPr>
        </p:nvSpPr>
        <p:spPr/>
        <p:txBody>
          <a:bodyPr/>
          <a:lstStyle/>
          <a:p>
            <a:r>
              <a:rPr lang="it-IT" dirty="0"/>
              <a:t>                                </a:t>
            </a:r>
            <a:r>
              <a:rPr lang="it-IT" sz="7200" dirty="0">
                <a:latin typeface="Broadway" panose="04040905080B02020502" pitchFamily="82" charset="0"/>
              </a:rPr>
              <a:t>fine</a:t>
            </a:r>
            <a:endParaRPr lang="it-IT" dirty="0"/>
          </a:p>
        </p:txBody>
      </p:sp>
      <p:sp>
        <p:nvSpPr>
          <p:cNvPr id="6" name="Segnaposto contenuto 5">
            <a:extLst>
              <a:ext uri="{FF2B5EF4-FFF2-40B4-BE49-F238E27FC236}">
                <a16:creationId xmlns:a16="http://schemas.microsoft.com/office/drawing/2014/main" id="{4A12560C-314C-B6F5-EC6C-3D7753E0CDB8}"/>
              </a:ext>
            </a:extLst>
          </p:cNvPr>
          <p:cNvSpPr>
            <a:spLocks noGrp="1"/>
          </p:cNvSpPr>
          <p:nvPr>
            <p:ph idx="1"/>
          </p:nvPr>
        </p:nvSpPr>
        <p:spPr/>
        <p:txBody>
          <a:bodyPr>
            <a:normAutofit/>
          </a:bodyPr>
          <a:lstStyle/>
          <a:p>
            <a:pPr marL="0" indent="0">
              <a:buNone/>
            </a:pPr>
            <a:r>
              <a:rPr lang="it-IT" sz="4800" dirty="0">
                <a:latin typeface="Broadway" panose="04040905080B02020502" pitchFamily="82" charset="0"/>
              </a:rPr>
              <a:t>Fatta da Irene Bianchi</a:t>
            </a:r>
          </a:p>
        </p:txBody>
      </p:sp>
    </p:spTree>
    <p:extLst>
      <p:ext uri="{BB962C8B-B14F-4D97-AF65-F5344CB8AC3E}">
        <p14:creationId xmlns:p14="http://schemas.microsoft.com/office/powerpoint/2010/main" val="297726685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8C0C61B-F1EE-CC06-85DE-BDFF2E474D02}"/>
              </a:ext>
            </a:extLst>
          </p:cNvPr>
          <p:cNvSpPr>
            <a:spLocks noGrp="1"/>
          </p:cNvSpPr>
          <p:nvPr>
            <p:ph type="title"/>
          </p:nvPr>
        </p:nvSpPr>
        <p:spPr/>
        <p:txBody>
          <a:bodyPr>
            <a:normAutofit/>
          </a:bodyPr>
          <a:lstStyle/>
          <a:p>
            <a:r>
              <a:rPr lang="it-IT" sz="6000" dirty="0">
                <a:latin typeface="Arial Black" panose="020B0A04020102020204" pitchFamily="34" charset="0"/>
              </a:rPr>
              <a:t>Sondaggio</a:t>
            </a:r>
          </a:p>
        </p:txBody>
      </p:sp>
      <p:graphicFrame>
        <p:nvGraphicFramePr>
          <p:cNvPr id="7" name="Segnaposto contenuto 6">
            <a:extLst>
              <a:ext uri="{FF2B5EF4-FFF2-40B4-BE49-F238E27FC236}">
                <a16:creationId xmlns:a16="http://schemas.microsoft.com/office/drawing/2014/main" id="{03AF29EE-55CD-48B4-21B6-C2B24ECDA6F7}"/>
              </a:ext>
            </a:extLst>
          </p:cNvPr>
          <p:cNvGraphicFramePr>
            <a:graphicFrameLocks noGrp="1"/>
          </p:cNvGraphicFramePr>
          <p:nvPr>
            <p:ph idx="1"/>
            <p:extLst>
              <p:ext uri="{D42A27DB-BD31-4B8C-83A1-F6EECF244321}">
                <p14:modId xmlns:p14="http://schemas.microsoft.com/office/powerpoint/2010/main" val="3015774983"/>
              </p:ext>
            </p:extLst>
          </p:nvPr>
        </p:nvGraphicFramePr>
        <p:xfrm>
          <a:off x="838200" y="1825625"/>
          <a:ext cx="10515600" cy="88900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1104120163"/>
                    </a:ext>
                  </a:extLst>
                </a:gridCol>
                <a:gridCol w="5257800">
                  <a:extLst>
                    <a:ext uri="{9D8B030D-6E8A-4147-A177-3AD203B41FA5}">
                      <a16:colId xmlns:a16="http://schemas.microsoft.com/office/drawing/2014/main" val="3444563390"/>
                    </a:ext>
                  </a:extLst>
                </a:gridCol>
              </a:tblGrid>
              <a:tr h="370840">
                <a:tc>
                  <a:txBody>
                    <a:bodyPr/>
                    <a:lstStyle/>
                    <a:p>
                      <a:pPr algn="ctr"/>
                      <a:r>
                        <a:rPr lang="it-IT" sz="2800" dirty="0">
                          <a:latin typeface="Arial Black" panose="020B0A04020102020204" pitchFamily="34" charset="0"/>
                        </a:rPr>
                        <a:t>SI</a:t>
                      </a:r>
                    </a:p>
                  </a:txBody>
                  <a:tcPr/>
                </a:tc>
                <a:tc>
                  <a:txBody>
                    <a:bodyPr/>
                    <a:lstStyle/>
                    <a:p>
                      <a:pPr algn="ctr"/>
                      <a:r>
                        <a:rPr lang="it-IT" sz="2800" dirty="0">
                          <a:latin typeface="Arial Black" panose="020B0A04020102020204" pitchFamily="34" charset="0"/>
                        </a:rPr>
                        <a:t>NO</a:t>
                      </a:r>
                    </a:p>
                  </a:txBody>
                  <a:tcPr/>
                </a:tc>
                <a:extLst>
                  <a:ext uri="{0D108BD9-81ED-4DB2-BD59-A6C34878D82A}">
                    <a16:rowId xmlns:a16="http://schemas.microsoft.com/office/drawing/2014/main" val="4070414788"/>
                  </a:ext>
                </a:extLst>
              </a:tr>
              <a:tr h="370840">
                <a:tc>
                  <a:txBody>
                    <a:bodyPr/>
                    <a:lstStyle/>
                    <a:p>
                      <a:endParaRPr lang="it-IT"/>
                    </a:p>
                  </a:txBody>
                  <a:tcPr/>
                </a:tc>
                <a:tc>
                  <a:txBody>
                    <a:bodyPr/>
                    <a:lstStyle/>
                    <a:p>
                      <a:endParaRPr lang="it-IT" dirty="0"/>
                    </a:p>
                  </a:txBody>
                  <a:tcPr/>
                </a:tc>
                <a:extLst>
                  <a:ext uri="{0D108BD9-81ED-4DB2-BD59-A6C34878D82A}">
                    <a16:rowId xmlns:a16="http://schemas.microsoft.com/office/drawing/2014/main" val="2689817912"/>
                  </a:ext>
                </a:extLst>
              </a:tr>
            </a:tbl>
          </a:graphicData>
        </a:graphic>
      </p:graphicFrame>
    </p:spTree>
    <p:extLst>
      <p:ext uri="{BB962C8B-B14F-4D97-AF65-F5344CB8AC3E}">
        <p14:creationId xmlns:p14="http://schemas.microsoft.com/office/powerpoint/2010/main" val="368672142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E8B46A-35C0-B1BE-C4E6-00A27134FCF9}"/>
              </a:ext>
            </a:extLst>
          </p:cNvPr>
          <p:cNvSpPr>
            <a:spLocks noGrp="1"/>
          </p:cNvSpPr>
          <p:nvPr>
            <p:ph type="title"/>
          </p:nvPr>
        </p:nvSpPr>
        <p:spPr/>
        <p:txBody>
          <a:bodyPr>
            <a:normAutofit/>
          </a:bodyPr>
          <a:lstStyle/>
          <a:p>
            <a:r>
              <a:rPr lang="it-IT" sz="4000" dirty="0"/>
              <a:t>        REGIONE</a:t>
            </a:r>
          </a:p>
        </p:txBody>
      </p:sp>
      <p:pic>
        <p:nvPicPr>
          <p:cNvPr id="1026" name="Picture 2" descr="ᐅ Cartina FRIULI-VENEZIA GIULIA » Scarica cartina Friuli-Venezia Giulia">
            <a:extLst>
              <a:ext uri="{FF2B5EF4-FFF2-40B4-BE49-F238E27FC236}">
                <a16:creationId xmlns:a16="http://schemas.microsoft.com/office/drawing/2014/main" id="{FFBF387D-BC87-157A-1537-22ACC0DF40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613255" y="1140643"/>
            <a:ext cx="5425185" cy="5210601"/>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testo 3">
            <a:extLst>
              <a:ext uri="{FF2B5EF4-FFF2-40B4-BE49-F238E27FC236}">
                <a16:creationId xmlns:a16="http://schemas.microsoft.com/office/drawing/2014/main" id="{A8C8C1D0-00A6-0338-6D1E-D1A814FCEA6F}"/>
              </a:ext>
            </a:extLst>
          </p:cNvPr>
          <p:cNvSpPr>
            <a:spLocks noGrp="1"/>
          </p:cNvSpPr>
          <p:nvPr>
            <p:ph type="body" sz="half" idx="2"/>
          </p:nvPr>
        </p:nvSpPr>
        <p:spPr>
          <a:xfrm>
            <a:off x="725863" y="2130458"/>
            <a:ext cx="3932237" cy="3930978"/>
          </a:xfrm>
        </p:spPr>
        <p:txBody>
          <a:bodyPr>
            <a:normAutofit/>
          </a:bodyPr>
          <a:lstStyle/>
          <a:p>
            <a:r>
              <a:rPr lang="it-IT" sz="2400" dirty="0"/>
              <a:t>CONFINI</a:t>
            </a:r>
            <a:r>
              <a:rPr lang="it-IT" sz="2000" dirty="0"/>
              <a:t>: Il Friuli Venezia Giulia occupa l’ estremità nord-occidentale del nostro paese. Confina a ovest con il Veneto, a nord con l’ Austria a est con la Slovenia a sud è bagnata dal Mar Adriatico. </a:t>
            </a:r>
          </a:p>
          <a:p>
            <a:r>
              <a:rPr lang="it-IT" sz="2400" dirty="0"/>
              <a:t>CAPOLUOGO</a:t>
            </a:r>
            <a:r>
              <a:rPr lang="it-IT" sz="2000" dirty="0"/>
              <a:t>: Trieste</a:t>
            </a:r>
          </a:p>
          <a:p>
            <a:r>
              <a:rPr lang="it-IT" sz="2400" dirty="0"/>
              <a:t>PROVINCIE</a:t>
            </a:r>
            <a:r>
              <a:rPr lang="it-IT" sz="2000" dirty="0"/>
              <a:t>: Udine, Pordenone, Gorizia.</a:t>
            </a:r>
          </a:p>
          <a:p>
            <a:r>
              <a:rPr lang="it-IT" sz="2400" dirty="0"/>
              <a:t>NUMERO ABITANTI</a:t>
            </a:r>
            <a:r>
              <a:rPr lang="it-IT" sz="2000" dirty="0"/>
              <a:t>: 1.215.000</a:t>
            </a:r>
          </a:p>
          <a:p>
            <a:endParaRPr lang="it-IT" sz="2000" dirty="0"/>
          </a:p>
        </p:txBody>
      </p:sp>
    </p:spTree>
    <p:extLst>
      <p:ext uri="{BB962C8B-B14F-4D97-AF65-F5344CB8AC3E}">
        <p14:creationId xmlns:p14="http://schemas.microsoft.com/office/powerpoint/2010/main" val="384476508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F2FCF1-EA75-FEAA-CEF2-35DEBDF2A03F}"/>
              </a:ext>
            </a:extLst>
          </p:cNvPr>
          <p:cNvSpPr>
            <a:spLocks noGrp="1"/>
          </p:cNvSpPr>
          <p:nvPr>
            <p:ph type="title"/>
          </p:nvPr>
        </p:nvSpPr>
        <p:spPr>
          <a:xfrm>
            <a:off x="0" y="0"/>
            <a:ext cx="4747025" cy="886120"/>
          </a:xfrm>
        </p:spPr>
        <p:txBody>
          <a:bodyPr/>
          <a:lstStyle/>
          <a:p>
            <a:r>
              <a:rPr lang="it-IT" dirty="0"/>
              <a:t>        </a:t>
            </a:r>
            <a:r>
              <a:rPr lang="it-IT" sz="4400" b="1" dirty="0"/>
              <a:t>Territorio </a:t>
            </a:r>
          </a:p>
        </p:txBody>
      </p:sp>
      <p:sp>
        <p:nvSpPr>
          <p:cNvPr id="3" name="Segnaposto contenuto 2">
            <a:extLst>
              <a:ext uri="{FF2B5EF4-FFF2-40B4-BE49-F238E27FC236}">
                <a16:creationId xmlns:a16="http://schemas.microsoft.com/office/drawing/2014/main" id="{8E8CDD6F-8C7A-F0CA-1D0A-1F4E3F4555D5}"/>
              </a:ext>
            </a:extLst>
          </p:cNvPr>
          <p:cNvSpPr>
            <a:spLocks noGrp="1"/>
          </p:cNvSpPr>
          <p:nvPr>
            <p:ph idx="1"/>
          </p:nvPr>
        </p:nvSpPr>
        <p:spPr>
          <a:xfrm>
            <a:off x="6096000" y="1065229"/>
            <a:ext cx="5259388" cy="5109328"/>
          </a:xfrm>
        </p:spPr>
        <p:txBody>
          <a:bodyPr>
            <a:normAutofit/>
          </a:bodyPr>
          <a:lstStyle/>
          <a:p>
            <a:pPr marL="0" indent="0">
              <a:buNone/>
            </a:pPr>
            <a:r>
              <a:rPr lang="it-IT" sz="2000" dirty="0">
                <a:solidFill>
                  <a:srgbClr val="040C28"/>
                </a:solidFill>
                <a:latin typeface="Google Sans"/>
              </a:rPr>
              <a:t>La pianura si divide in due parti: l’ alta pianura, ai piedi delle colline, arida e poco adatta alla coltivazione, la bassa pianura, ricca di acqua e terreni fertili.</a:t>
            </a:r>
          </a:p>
          <a:p>
            <a:pPr marL="0" indent="0">
              <a:buNone/>
            </a:pPr>
            <a:r>
              <a:rPr lang="it-IT" sz="2000" dirty="0">
                <a:solidFill>
                  <a:srgbClr val="040C28"/>
                </a:solidFill>
                <a:latin typeface="Google Sans"/>
              </a:rPr>
              <a:t>  </a:t>
            </a:r>
            <a:endParaRPr lang="it-IT" sz="2000" b="1" i="0" dirty="0">
              <a:solidFill>
                <a:srgbClr val="040C28"/>
              </a:solidFill>
              <a:effectLst>
                <a:outerShdw blurRad="38100" dist="38100" dir="2700000" algn="tl">
                  <a:srgbClr val="000000">
                    <a:alpha val="43137"/>
                  </a:srgbClr>
                </a:outerShdw>
              </a:effectLst>
              <a:latin typeface="Google Sans"/>
            </a:endParaRPr>
          </a:p>
          <a:p>
            <a:pPr marL="0" indent="0">
              <a:buNone/>
            </a:pPr>
            <a:r>
              <a:rPr lang="it-IT" sz="2000" dirty="0"/>
              <a:t>IL clima è mediterraneo vicino al mare con estati calde e inverni freddi mentre su i rilievi montuosi estati fresche e inverni rigidi e nevosi.</a:t>
            </a:r>
          </a:p>
          <a:p>
            <a:pPr marL="0" indent="0">
              <a:buNone/>
            </a:pPr>
            <a:endParaRPr lang="it-IT" dirty="0"/>
          </a:p>
        </p:txBody>
      </p:sp>
      <p:sp>
        <p:nvSpPr>
          <p:cNvPr id="4" name="Segnaposto testo 3">
            <a:extLst>
              <a:ext uri="{FF2B5EF4-FFF2-40B4-BE49-F238E27FC236}">
                <a16:creationId xmlns:a16="http://schemas.microsoft.com/office/drawing/2014/main" id="{160D2F91-6FAB-EB5D-3E10-D3C20B3C91B6}"/>
              </a:ext>
            </a:extLst>
          </p:cNvPr>
          <p:cNvSpPr>
            <a:spLocks noGrp="1"/>
          </p:cNvSpPr>
          <p:nvPr>
            <p:ph type="body" sz="half" idx="2"/>
          </p:nvPr>
        </p:nvSpPr>
        <p:spPr>
          <a:xfrm>
            <a:off x="296315" y="1065229"/>
            <a:ext cx="4747025" cy="5792771"/>
          </a:xfrm>
        </p:spPr>
        <p:txBody>
          <a:bodyPr>
            <a:normAutofit lnSpcReduction="10000"/>
          </a:bodyPr>
          <a:lstStyle/>
          <a:p>
            <a:r>
              <a:rPr lang="it-IT" sz="2000" dirty="0"/>
              <a:t>La regione è prevalentemente: montuosa per il 43%, collinare per il 19% e pianeggiante per il 38%.</a:t>
            </a:r>
          </a:p>
          <a:p>
            <a:r>
              <a:rPr lang="it-IT" sz="2000" dirty="0">
                <a:solidFill>
                  <a:srgbClr val="040C28"/>
                </a:solidFill>
                <a:latin typeface="Google Sans"/>
              </a:rPr>
              <a:t>Il territorio ha diversi tipi di paesaggi: alpino, prealpino, pianeggiante, e costiero.</a:t>
            </a:r>
          </a:p>
          <a:p>
            <a:r>
              <a:rPr lang="it-IT" sz="2000" b="0" i="0" dirty="0">
                <a:solidFill>
                  <a:srgbClr val="040C28"/>
                </a:solidFill>
                <a:effectLst/>
                <a:latin typeface="Google Sans"/>
              </a:rPr>
              <a:t>La fascia alpina comprende le </a:t>
            </a:r>
            <a:r>
              <a:rPr lang="it-IT" sz="2000" dirty="0">
                <a:solidFill>
                  <a:srgbClr val="040C28"/>
                </a:solidFill>
                <a:latin typeface="Google Sans"/>
              </a:rPr>
              <a:t>Alpi Carniche e più ad est le Alpi Giulie. La parte prealpina comprende le Prealpi Carniche e le Prealpi Giulie. Più a sud si trova l’ altopiano del Carso, fatto di naturale roccia calcarea che a contatto con l’ acqua tende a sciogliersi. Questo fenomeno è chiamato</a:t>
            </a:r>
            <a:r>
              <a:rPr lang="it-IT" sz="2000" b="1" i="1" dirty="0">
                <a:solidFill>
                  <a:srgbClr val="040C28"/>
                </a:solidFill>
                <a:latin typeface="Google Sans"/>
              </a:rPr>
              <a:t> </a:t>
            </a:r>
            <a:r>
              <a:rPr lang="it-IT" sz="2000" b="1" i="1" dirty="0">
                <a:solidFill>
                  <a:srgbClr val="040C28"/>
                </a:solidFill>
                <a:effectLst>
                  <a:outerShdw blurRad="38100" dist="38100" dir="2700000" algn="tl">
                    <a:srgbClr val="000000">
                      <a:alpha val="43137"/>
                    </a:srgbClr>
                  </a:outerShdw>
                </a:effectLst>
                <a:latin typeface="Google Sans"/>
              </a:rPr>
              <a:t>carsismo</a:t>
            </a:r>
            <a:r>
              <a:rPr lang="it-IT" sz="2000" dirty="0">
                <a:solidFill>
                  <a:srgbClr val="040C28"/>
                </a:solidFill>
                <a:effectLst>
                  <a:outerShdw blurRad="38100" dist="38100" dir="2700000" algn="tl">
                    <a:srgbClr val="000000">
                      <a:alpha val="43137"/>
                    </a:srgbClr>
                  </a:outerShdw>
                </a:effectLst>
                <a:latin typeface="Google Sans"/>
              </a:rPr>
              <a:t>, </a:t>
            </a:r>
            <a:r>
              <a:rPr lang="it-IT" sz="2000" dirty="0">
                <a:solidFill>
                  <a:srgbClr val="040C28"/>
                </a:solidFill>
                <a:latin typeface="Google Sans"/>
              </a:rPr>
              <a:t>fa si che i fiumi sprofondino sotto terra, creando grotte e gallerie e conche a imbuto chiamate </a:t>
            </a:r>
            <a:r>
              <a:rPr lang="it-IT" sz="2000" b="1" dirty="0">
                <a:solidFill>
                  <a:srgbClr val="040C28"/>
                </a:solidFill>
                <a:latin typeface="Google Sans"/>
              </a:rPr>
              <a:t>doline</a:t>
            </a:r>
            <a:r>
              <a:rPr lang="it-IT" sz="2000" dirty="0">
                <a:solidFill>
                  <a:srgbClr val="040C28"/>
                </a:solidFill>
                <a:latin typeface="Google Sans"/>
              </a:rPr>
              <a:t>. Il Timavo è il principale fiume del Carso, e percorre quasi 40km sottoterra e sfocia nel Golfo di Trieste. Altri fiumi sono l ‘ Isonzo e il più lungo è il Tagliamento che nasce dalle Alpi Carniche e sfocia nell’ Adriatico.</a:t>
            </a:r>
            <a:endParaRPr lang="it-IT" sz="2000" dirty="0"/>
          </a:p>
        </p:txBody>
      </p:sp>
    </p:spTree>
    <p:extLst>
      <p:ext uri="{BB962C8B-B14F-4D97-AF65-F5344CB8AC3E}">
        <p14:creationId xmlns:p14="http://schemas.microsoft.com/office/powerpoint/2010/main" val="64047118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087BA6-711C-0804-B5FD-86E19637A523}"/>
              </a:ext>
            </a:extLst>
          </p:cNvPr>
          <p:cNvSpPr>
            <a:spLocks noGrp="1"/>
          </p:cNvSpPr>
          <p:nvPr>
            <p:ph type="title"/>
          </p:nvPr>
        </p:nvSpPr>
        <p:spPr/>
        <p:txBody>
          <a:bodyPr/>
          <a:lstStyle/>
          <a:p>
            <a:endParaRPr lang="it-IT" dirty="0"/>
          </a:p>
        </p:txBody>
      </p:sp>
      <p:pic>
        <p:nvPicPr>
          <p:cNvPr id="6" name="Segnaposto contenuto 5">
            <a:extLst>
              <a:ext uri="{FF2B5EF4-FFF2-40B4-BE49-F238E27FC236}">
                <a16:creationId xmlns:a16="http://schemas.microsoft.com/office/drawing/2014/main" id="{C5F47AD4-166C-33F6-246F-D52F758B370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73937" y="1065228"/>
            <a:ext cx="4191000" cy="4769963"/>
          </a:xfrm>
        </p:spPr>
      </p:pic>
      <p:sp>
        <p:nvSpPr>
          <p:cNvPr id="4" name="Segnaposto testo 3">
            <a:extLst>
              <a:ext uri="{FF2B5EF4-FFF2-40B4-BE49-F238E27FC236}">
                <a16:creationId xmlns:a16="http://schemas.microsoft.com/office/drawing/2014/main" id="{CB5B31A8-9F10-49C0-FAFF-28B1CC30E2D9}"/>
              </a:ext>
            </a:extLst>
          </p:cNvPr>
          <p:cNvSpPr>
            <a:spLocks noGrp="1"/>
          </p:cNvSpPr>
          <p:nvPr>
            <p:ph type="body" sz="half" idx="2"/>
          </p:nvPr>
        </p:nvSpPr>
        <p:spPr>
          <a:xfrm>
            <a:off x="615782" y="2412089"/>
            <a:ext cx="2491929" cy="3102210"/>
          </a:xfrm>
        </p:spPr>
        <p:txBody>
          <a:bodyPr/>
          <a:lstStyle/>
          <a:p>
            <a:endParaRPr lang="it-IT" dirty="0"/>
          </a:p>
        </p:txBody>
      </p:sp>
      <p:pic>
        <p:nvPicPr>
          <p:cNvPr id="1026" name="Picture 2" descr="Trieste Carso | Giardino Botanico Carsiana di Sgonico">
            <a:extLst>
              <a:ext uri="{FF2B5EF4-FFF2-40B4-BE49-F238E27FC236}">
                <a16:creationId xmlns:a16="http://schemas.microsoft.com/office/drawing/2014/main" id="{815B4166-072B-E960-0251-04D1283394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6" y="638175"/>
            <a:ext cx="6534149" cy="55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9520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A7A93A-E775-0E37-48FF-EE4499E9FAD9}"/>
              </a:ext>
            </a:extLst>
          </p:cNvPr>
          <p:cNvSpPr>
            <a:spLocks noGrp="1"/>
          </p:cNvSpPr>
          <p:nvPr>
            <p:ph type="title"/>
          </p:nvPr>
        </p:nvSpPr>
        <p:spPr>
          <a:xfrm>
            <a:off x="2564090" y="395927"/>
            <a:ext cx="5618376" cy="584462"/>
          </a:xfrm>
        </p:spPr>
        <p:txBody>
          <a:bodyPr>
            <a:noAutofit/>
          </a:bodyPr>
          <a:lstStyle/>
          <a:p>
            <a:r>
              <a:rPr lang="it-IT" sz="4000" b="1" dirty="0"/>
              <a:t>Regione a statuto speciale</a:t>
            </a:r>
          </a:p>
        </p:txBody>
      </p:sp>
      <p:sp>
        <p:nvSpPr>
          <p:cNvPr id="3" name="Segnaposto contenuto 2">
            <a:extLst>
              <a:ext uri="{FF2B5EF4-FFF2-40B4-BE49-F238E27FC236}">
                <a16:creationId xmlns:a16="http://schemas.microsoft.com/office/drawing/2014/main" id="{80CBC7E8-67C5-EDFE-D175-6F9079E8830E}"/>
              </a:ext>
            </a:extLst>
          </p:cNvPr>
          <p:cNvSpPr>
            <a:spLocks noGrp="1"/>
          </p:cNvSpPr>
          <p:nvPr>
            <p:ph idx="1"/>
          </p:nvPr>
        </p:nvSpPr>
        <p:spPr>
          <a:xfrm>
            <a:off x="301659" y="980389"/>
            <a:ext cx="11053730" cy="5052765"/>
          </a:xfrm>
        </p:spPr>
        <p:txBody>
          <a:bodyPr>
            <a:normAutofit/>
          </a:bodyPr>
          <a:lstStyle/>
          <a:p>
            <a:pPr marL="0" indent="0">
              <a:buNone/>
            </a:pPr>
            <a:r>
              <a:rPr lang="it-IT" sz="2000" dirty="0"/>
              <a:t>Una regione a statuto speciale è una regione della Repubblica italiana che ha particolari forme e condizioni di aut </a:t>
            </a:r>
            <a:r>
              <a:rPr lang="it-IT" sz="2000" dirty="0" err="1"/>
              <a:t>onomia</a:t>
            </a:r>
            <a:r>
              <a:rPr lang="it-IT" sz="2000" dirty="0"/>
              <a:t> legislativa, amministrativa, finanziaria.</a:t>
            </a:r>
          </a:p>
          <a:p>
            <a:pPr marL="0" indent="0">
              <a:buNone/>
            </a:pPr>
            <a:endParaRPr lang="it-IT" sz="2000" dirty="0"/>
          </a:p>
          <a:p>
            <a:pPr marL="0" indent="0">
              <a:buNone/>
            </a:pPr>
            <a:r>
              <a:rPr lang="it-IT" sz="2000" dirty="0"/>
              <a:t>Il Friuli Venezia Giulia diventò regione a statuto speciale nel 1964, a causa della città di Trieste che veniva contesa con la Jugoslavia e per via dei problemi di sviluppo economico.</a:t>
            </a:r>
          </a:p>
          <a:p>
            <a:pPr marL="0" indent="0">
              <a:buNone/>
            </a:pPr>
            <a:endParaRPr lang="it-IT" sz="2000" dirty="0"/>
          </a:p>
          <a:p>
            <a:pPr marL="0" indent="0">
              <a:buNone/>
            </a:pPr>
            <a:r>
              <a:rPr lang="it-IT" sz="2000" dirty="0"/>
              <a:t>                                                               </a:t>
            </a:r>
            <a:r>
              <a:rPr lang="it-IT" sz="3600" dirty="0"/>
              <a:t>ECONOMIA</a:t>
            </a:r>
          </a:p>
          <a:p>
            <a:pPr marL="0" indent="0">
              <a:buNone/>
            </a:pPr>
            <a:r>
              <a:rPr lang="it-IT" sz="2000" dirty="0"/>
              <a:t>L’ economia è progredita e il reddito è superiore a quello della media italiana. Molto importante è l’ allevamento di bovini e suini per la produzione di formaggi e salumi. L’ agricoltura è sviluppata solo in alcuni punti della bassa pianura e viene coltivato mais, soia, tabacco.</a:t>
            </a:r>
          </a:p>
          <a:p>
            <a:pPr marL="0" indent="0">
              <a:buNone/>
            </a:pPr>
            <a:r>
              <a:rPr lang="it-IT" sz="2000" dirty="0"/>
              <a:t>L’ industria è sicuramente il motore dell’ economia, oltre ad aziende chimiche, meccaniche e di elettrodomestici si sono sviluppate molte aziende di piccole e medie dimensioni</a:t>
            </a:r>
          </a:p>
          <a:p>
            <a:pPr marL="0" indent="0">
              <a:buNone/>
            </a:pPr>
            <a:r>
              <a:rPr lang="it-IT" sz="2000" dirty="0"/>
              <a:t>Il turismo è sviluppato soprattutto lungo le coste e nelle principali città.</a:t>
            </a:r>
          </a:p>
        </p:txBody>
      </p:sp>
      <p:sp>
        <p:nvSpPr>
          <p:cNvPr id="4" name="Segnaposto testo 3">
            <a:extLst>
              <a:ext uri="{FF2B5EF4-FFF2-40B4-BE49-F238E27FC236}">
                <a16:creationId xmlns:a16="http://schemas.microsoft.com/office/drawing/2014/main" id="{AB9A0FD5-8763-1892-BB36-A8E1E67BE3C6}"/>
              </a:ext>
            </a:extLst>
          </p:cNvPr>
          <p:cNvSpPr>
            <a:spLocks noGrp="1"/>
          </p:cNvSpPr>
          <p:nvPr>
            <p:ph type="body" sz="half" idx="2"/>
          </p:nvPr>
        </p:nvSpPr>
        <p:spPr>
          <a:xfrm>
            <a:off x="0" y="169684"/>
            <a:ext cx="5090474" cy="1206629"/>
          </a:xfrm>
        </p:spPr>
        <p:txBody>
          <a:bodyPr>
            <a:normAutofit/>
          </a:bodyPr>
          <a:lstStyle/>
          <a:p>
            <a:endParaRPr lang="it-IT" sz="2000" dirty="0">
              <a:solidFill>
                <a:srgbClr val="202122"/>
              </a:solidFill>
              <a:highlight>
                <a:srgbClr val="FFFFFF"/>
              </a:highlight>
              <a:latin typeface="Arial" panose="020B0604020202020204" pitchFamily="34" charset="0"/>
            </a:endParaRPr>
          </a:p>
          <a:p>
            <a:endParaRPr lang="it-IT" sz="2000" dirty="0"/>
          </a:p>
        </p:txBody>
      </p:sp>
    </p:spTree>
    <p:extLst>
      <p:ext uri="{BB962C8B-B14F-4D97-AF65-F5344CB8AC3E}">
        <p14:creationId xmlns:p14="http://schemas.microsoft.com/office/powerpoint/2010/main" val="274557428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2D6339-0C8E-3777-B5A6-0302785C9D60}"/>
              </a:ext>
            </a:extLst>
          </p:cNvPr>
          <p:cNvSpPr>
            <a:spLocks noGrp="1"/>
          </p:cNvSpPr>
          <p:nvPr>
            <p:ph type="title"/>
          </p:nvPr>
        </p:nvSpPr>
        <p:spPr>
          <a:xfrm>
            <a:off x="594691" y="-537328"/>
            <a:ext cx="3932237" cy="1600200"/>
          </a:xfrm>
        </p:spPr>
        <p:txBody>
          <a:bodyPr>
            <a:normAutofit/>
          </a:bodyPr>
          <a:lstStyle/>
          <a:p>
            <a:r>
              <a:rPr lang="it-IT" sz="4400" dirty="0"/>
              <a:t>        STORIA</a:t>
            </a:r>
          </a:p>
        </p:txBody>
      </p:sp>
      <p:pic>
        <p:nvPicPr>
          <p:cNvPr id="5" name="Segnaposto contenuto 4">
            <a:extLst>
              <a:ext uri="{FF2B5EF4-FFF2-40B4-BE49-F238E27FC236}">
                <a16:creationId xmlns:a16="http://schemas.microsoft.com/office/drawing/2014/main" id="{1A9750A6-3FF6-426E-41D2-BBC2B34D788D}"/>
              </a:ext>
            </a:extLst>
          </p:cNvPr>
          <p:cNvPicPr>
            <a:picLocks noGrp="1" noChangeAspect="1"/>
          </p:cNvPicPr>
          <p:nvPr>
            <p:ph idx="1"/>
          </p:nvPr>
        </p:nvPicPr>
        <p:blipFill>
          <a:blip r:embed="rId2"/>
          <a:stretch>
            <a:fillRect/>
          </a:stretch>
        </p:blipFill>
        <p:spPr>
          <a:xfrm>
            <a:off x="6890994" y="285750"/>
            <a:ext cx="5043831" cy="3981627"/>
          </a:xfrm>
          <a:prstGeom prst="rect">
            <a:avLst/>
          </a:prstGeom>
        </p:spPr>
      </p:pic>
      <p:sp>
        <p:nvSpPr>
          <p:cNvPr id="4" name="Segnaposto testo 3">
            <a:extLst>
              <a:ext uri="{FF2B5EF4-FFF2-40B4-BE49-F238E27FC236}">
                <a16:creationId xmlns:a16="http://schemas.microsoft.com/office/drawing/2014/main" id="{8AD18D47-85F5-F264-3DD1-0C905BDA960C}"/>
              </a:ext>
            </a:extLst>
          </p:cNvPr>
          <p:cNvSpPr>
            <a:spLocks noGrp="1"/>
          </p:cNvSpPr>
          <p:nvPr>
            <p:ph type="body" sz="half" idx="2"/>
          </p:nvPr>
        </p:nvSpPr>
        <p:spPr>
          <a:xfrm>
            <a:off x="0" y="893188"/>
            <a:ext cx="6749592" cy="5964811"/>
          </a:xfrm>
        </p:spPr>
        <p:txBody>
          <a:bodyPr>
            <a:normAutofit/>
          </a:bodyPr>
          <a:lstStyle/>
          <a:p>
            <a:r>
              <a:rPr lang="it-IT" sz="1800" dirty="0">
                <a:solidFill>
                  <a:srgbClr val="4D5156"/>
                </a:solidFill>
                <a:highlight>
                  <a:srgbClr val="FFFFFF"/>
                </a:highlight>
                <a:latin typeface="Google Sans"/>
              </a:rPr>
              <a:t>Alcune fonti parlano di un’ invasione tra il IV e il III secolo a. C. di una popolazione celtica e che, dopo di loro, nel 181 a. C. fu fondata in Friuli la colonia romana di Aquileia, che diventò centro di civiltà per tutta la regione. Dopo varie guerre e invasioni attorno al 1077 l’ importanza strategica della regione favorì il ricostruirsi di uno stato aquileiese che durò fino al 1420. Proprio la rivalità con qualche città promosse l’ intervento di Venezia, che ottenute Udine e Cividale, vollero unificare il Friuli aggiungendo le terre di Gorizia. Il trattato di Noyon, firmato il 13 agosto 1516, decretò la divisione del territorio dell'attuale regione Friuli-Venezia Giulia tra la Repubblica di Venezia e gli Asburgo una divisione tra due distinte aree di influenza politica che perdurò per oltre 400 anni, fino alla fine della prima guerra mondiale che fece nascere questa regione. Il Friuli Venezia Giulia diventò austriaco nel 1805 al 1814 per la dominazione Francese del 1797. Si dava per scontato che i friulani fossero essenzialmente di discendenza latina, appartenenti alla famiglia dei popoli italiani, e ben distinti dai vicini tedeschi e slavi. La cultura umanistica del tempo non ammetteva altri titoli di nobiltà di un popolo che quelli risalenti alla civiltà antico-romana.</a:t>
            </a:r>
            <a:r>
              <a:rPr lang="it-IT" sz="1800" dirty="0">
                <a:solidFill>
                  <a:srgbClr val="000000"/>
                </a:solidFill>
                <a:highlight>
                  <a:srgbClr val="FFFFFF"/>
                </a:highlight>
                <a:latin typeface="Montserrat" panose="020F0502020204030204" pitchFamily="2" charset="0"/>
              </a:rPr>
              <a:t> </a:t>
            </a:r>
            <a:endParaRPr lang="it-IT" sz="1800" dirty="0"/>
          </a:p>
        </p:txBody>
      </p:sp>
      <p:sp>
        <p:nvSpPr>
          <p:cNvPr id="6" name="CasellaDiTesto 5">
            <a:extLst>
              <a:ext uri="{FF2B5EF4-FFF2-40B4-BE49-F238E27FC236}">
                <a16:creationId xmlns:a16="http://schemas.microsoft.com/office/drawing/2014/main" id="{BDFC4757-D94B-7B7D-C72B-7F10AAC9C447}"/>
              </a:ext>
            </a:extLst>
          </p:cNvPr>
          <p:cNvSpPr txBox="1"/>
          <p:nvPr/>
        </p:nvSpPr>
        <p:spPr>
          <a:xfrm>
            <a:off x="7043394" y="4715052"/>
            <a:ext cx="4891431" cy="1600438"/>
          </a:xfrm>
          <a:prstGeom prst="rect">
            <a:avLst/>
          </a:prstGeom>
          <a:noFill/>
        </p:spPr>
        <p:txBody>
          <a:bodyPr wrap="square">
            <a:spAutoFit/>
          </a:bodyPr>
          <a:lstStyle/>
          <a:p>
            <a:r>
              <a:rPr lang="it-IT" sz="1400" dirty="0">
                <a:solidFill>
                  <a:srgbClr val="000000"/>
                </a:solidFill>
                <a:highlight>
                  <a:srgbClr val="FFFFFF"/>
                </a:highlight>
                <a:latin typeface="Montserrat" panose="020F0502020204030204" pitchFamily="2" charset="0"/>
              </a:rPr>
              <a:t>A l</a:t>
            </a:r>
            <a:r>
              <a:rPr kumimoji="0" lang="it-IT" sz="1400" b="0" i="0" u="none" strike="noStrike" kern="1200" cap="none" spc="0" normalizeH="0" baseline="0" noProof="0" dirty="0">
                <a:ln>
                  <a:noFill/>
                </a:ln>
                <a:solidFill>
                  <a:srgbClr val="000000"/>
                </a:solidFill>
                <a:effectLst/>
                <a:highlight>
                  <a:srgbClr val="FFFFFF"/>
                </a:highlight>
                <a:uLnTx/>
                <a:uFillTx/>
                <a:latin typeface="Montserrat" panose="020F0502020204030204" pitchFamily="2" charset="0"/>
                <a:ea typeface="+mn-ea"/>
                <a:cs typeface="+mn-cs"/>
              </a:rPr>
              <a:t>asciare il segno nella </a:t>
            </a:r>
            <a:r>
              <a:rPr kumimoji="0" lang="it-IT" sz="1400" b="1" i="0" u="none" strike="noStrike" kern="1200" cap="none" spc="0" normalizeH="0" baseline="0" noProof="0" dirty="0">
                <a:ln>
                  <a:noFill/>
                </a:ln>
                <a:solidFill>
                  <a:srgbClr val="000000"/>
                </a:solidFill>
                <a:effectLst/>
                <a:highlight>
                  <a:srgbClr val="FFFFFF"/>
                </a:highlight>
                <a:uLnTx/>
                <a:uFillTx/>
                <a:latin typeface="Montserrat" panose="020F0502020204030204" pitchFamily="2" charset="0"/>
                <a:ea typeface="+mn-ea"/>
                <a:cs typeface="+mn-cs"/>
              </a:rPr>
              <a:t>storia del Friuli Venezia Giulia</a:t>
            </a:r>
            <a:r>
              <a:rPr kumimoji="0" lang="it-IT" sz="1400" b="0" i="0" u="none" strike="noStrike" kern="1200" cap="none" spc="0" normalizeH="0" baseline="0" noProof="0" dirty="0">
                <a:ln>
                  <a:noFill/>
                </a:ln>
                <a:solidFill>
                  <a:srgbClr val="000000"/>
                </a:solidFill>
                <a:effectLst/>
                <a:highlight>
                  <a:srgbClr val="FFFFFF"/>
                </a:highlight>
                <a:uLnTx/>
                <a:uFillTx/>
                <a:latin typeface="Montserrat" panose="020F0502020204030204" pitchFamily="2" charset="0"/>
                <a:ea typeface="+mn-ea"/>
                <a:cs typeface="+mn-cs"/>
              </a:rPr>
              <a:t>, territorio situato in una naturale zona di passaggio, sono stati i Veneti, gli Euganei e i Gallo-Celti. La civiltà del bronzo portò nella regione la diffusione dei </a:t>
            </a:r>
            <a:r>
              <a:rPr kumimoji="0" lang="it-IT" sz="1400" b="0" i="1" u="none" strike="noStrike" kern="1200" cap="none" spc="0" normalizeH="0" baseline="0" noProof="0" dirty="0">
                <a:ln>
                  <a:noFill/>
                </a:ln>
                <a:solidFill>
                  <a:srgbClr val="000000"/>
                </a:solidFill>
                <a:effectLst/>
                <a:highlight>
                  <a:srgbClr val="FFFFFF"/>
                </a:highlight>
                <a:uLnTx/>
                <a:uFillTx/>
                <a:latin typeface="Montserrat" panose="020F0502020204030204" pitchFamily="2" charset="0"/>
                <a:ea typeface="+mn-ea"/>
                <a:cs typeface="+mn-cs"/>
              </a:rPr>
              <a:t>castellari,</a:t>
            </a:r>
            <a:r>
              <a:rPr kumimoji="0" lang="it-IT" sz="1400" b="1" i="0" u="none" strike="noStrike" kern="1200" cap="none" spc="0" normalizeH="0" baseline="0" noProof="0" dirty="0">
                <a:ln>
                  <a:noFill/>
                </a:ln>
                <a:solidFill>
                  <a:srgbClr val="000000"/>
                </a:solidFill>
                <a:effectLst/>
                <a:highlight>
                  <a:srgbClr val="FFFFFF"/>
                </a:highlight>
                <a:uLnTx/>
                <a:uFillTx/>
                <a:latin typeface="Montserrat" panose="020F0502020204030204" pitchFamily="2" charset="0"/>
                <a:ea typeface="+mn-ea"/>
                <a:cs typeface="+mn-cs"/>
              </a:rPr>
              <a:t> borghi fortificati arroccati sulle alture</a:t>
            </a:r>
            <a:r>
              <a:rPr kumimoji="0" lang="it-IT" sz="1400" b="0" i="0" u="none" strike="noStrike" kern="1200" cap="none" spc="0" normalizeH="0" baseline="0" noProof="0" dirty="0">
                <a:ln>
                  <a:noFill/>
                </a:ln>
                <a:solidFill>
                  <a:srgbClr val="000000"/>
                </a:solidFill>
                <a:effectLst/>
                <a:highlight>
                  <a:srgbClr val="FFFFFF"/>
                </a:highlight>
                <a:uLnTx/>
                <a:uFillTx/>
                <a:latin typeface="Montserrat" panose="020F0502020204030204" pitchFamily="2" charset="0"/>
                <a:ea typeface="+mn-ea"/>
                <a:cs typeface="+mn-cs"/>
              </a:rPr>
              <a:t> nei quali gli abitanti del villaggio si dedicavano all'allevamento degli animali.</a:t>
            </a:r>
            <a:endParaRPr lang="it-IT" sz="1400" dirty="0"/>
          </a:p>
        </p:txBody>
      </p:sp>
    </p:spTree>
    <p:extLst>
      <p:ext uri="{BB962C8B-B14F-4D97-AF65-F5344CB8AC3E}">
        <p14:creationId xmlns:p14="http://schemas.microsoft.com/office/powerpoint/2010/main" val="11276194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15F07D-8D17-0176-D8E1-0354ADE6E923}"/>
              </a:ext>
            </a:extLst>
          </p:cNvPr>
          <p:cNvSpPr>
            <a:spLocks noGrp="1"/>
          </p:cNvSpPr>
          <p:nvPr>
            <p:ph type="title"/>
          </p:nvPr>
        </p:nvSpPr>
        <p:spPr/>
        <p:txBody>
          <a:bodyPr/>
          <a:lstStyle/>
          <a:p>
            <a:r>
              <a:rPr lang="it-IT" dirty="0"/>
              <a:t>CULTURA E TRADIZIONI</a:t>
            </a:r>
          </a:p>
        </p:txBody>
      </p:sp>
      <p:sp>
        <p:nvSpPr>
          <p:cNvPr id="4" name="Segnaposto testo 3">
            <a:extLst>
              <a:ext uri="{FF2B5EF4-FFF2-40B4-BE49-F238E27FC236}">
                <a16:creationId xmlns:a16="http://schemas.microsoft.com/office/drawing/2014/main" id="{9CF8290B-BB74-ADDB-6CDE-39ED03967822}"/>
              </a:ext>
            </a:extLst>
          </p:cNvPr>
          <p:cNvSpPr>
            <a:spLocks noGrp="1"/>
          </p:cNvSpPr>
          <p:nvPr>
            <p:ph idx="1"/>
          </p:nvPr>
        </p:nvSpPr>
        <p:spPr/>
        <p:txBody>
          <a:bodyPr>
            <a:normAutofit/>
          </a:bodyPr>
          <a:lstStyle/>
          <a:p>
            <a:pPr marL="0" indent="0">
              <a:buNone/>
            </a:pPr>
            <a:r>
              <a:rPr lang="it-IT" sz="2400" dirty="0"/>
              <a:t>Molte bellezze culturali caratterizzano il Friuli Venezia Giulia. I borghi marinari sono una meta per i turisti che amano scoprire usi e costumi locali, come a Marano Lagunare </a:t>
            </a:r>
            <a:r>
              <a:rPr lang="it-IT" sz="2400" dirty="0" err="1"/>
              <a:t>conusciuto</a:t>
            </a:r>
            <a:r>
              <a:rPr lang="it-IT" sz="2400" dirty="0"/>
              <a:t> per le sue tradizioni di pesca o Lignano Sabbiadoro per le sue ville storiche.</a:t>
            </a:r>
          </a:p>
          <a:p>
            <a:pPr marL="0" indent="0">
              <a:buNone/>
            </a:pPr>
            <a:r>
              <a:rPr lang="it-IT" sz="2400" dirty="0"/>
              <a:t>E’ possibile visitare i siti Unesco di Aquileia e Palmanova.</a:t>
            </a:r>
          </a:p>
          <a:p>
            <a:pPr marL="0" indent="0">
              <a:buNone/>
            </a:pPr>
            <a:r>
              <a:rPr lang="it-IT" sz="2400" dirty="0"/>
              <a:t>Trieste, oltre ad essere un città multiculturale è anche una città di una radicata tradizione nautica.</a:t>
            </a:r>
          </a:p>
          <a:p>
            <a:pPr marL="0" indent="0">
              <a:buNone/>
            </a:pPr>
            <a:r>
              <a:rPr lang="it-IT" sz="2400" dirty="0"/>
              <a:t>Molte tradizioni di questa regione, dalla ricostruzione del dopo guerra, si sono perse, ma i riti solari del fuoco come l’accensione del </a:t>
            </a:r>
            <a:r>
              <a:rPr lang="it-IT" sz="2400" dirty="0" err="1"/>
              <a:t>Pignarui</a:t>
            </a:r>
            <a:r>
              <a:rPr lang="it-IT" sz="2400" dirty="0"/>
              <a:t> (adorazione Dio luminoso </a:t>
            </a:r>
            <a:r>
              <a:rPr lang="it-IT" sz="2400" dirty="0" err="1"/>
              <a:t>Belanu</a:t>
            </a:r>
            <a:r>
              <a:rPr lang="it-IT" sz="2400" dirty="0"/>
              <a:t>), sono ancora molto attive.</a:t>
            </a:r>
          </a:p>
          <a:p>
            <a:pPr marL="0" indent="0">
              <a:buNone/>
            </a:pPr>
            <a:r>
              <a:rPr lang="it-IT" sz="1800" dirty="0"/>
              <a:t>  </a:t>
            </a:r>
          </a:p>
        </p:txBody>
      </p:sp>
    </p:spTree>
    <p:extLst>
      <p:ext uri="{BB962C8B-B14F-4D97-AF65-F5344CB8AC3E}">
        <p14:creationId xmlns:p14="http://schemas.microsoft.com/office/powerpoint/2010/main" val="13092228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600D96-DB7D-5ADA-267E-D37FF216E6A8}"/>
              </a:ext>
            </a:extLst>
          </p:cNvPr>
          <p:cNvSpPr>
            <a:spLocks noGrp="1"/>
          </p:cNvSpPr>
          <p:nvPr>
            <p:ph type="title"/>
          </p:nvPr>
        </p:nvSpPr>
        <p:spPr>
          <a:xfrm>
            <a:off x="457201" y="94268"/>
            <a:ext cx="4171950" cy="1134457"/>
          </a:xfrm>
        </p:spPr>
        <p:txBody>
          <a:bodyPr>
            <a:normAutofit/>
          </a:bodyPr>
          <a:lstStyle/>
          <a:p>
            <a:r>
              <a:rPr lang="it-IT" sz="4000" b="1" dirty="0"/>
              <a:t>CURIOSITA’</a:t>
            </a:r>
          </a:p>
        </p:txBody>
      </p:sp>
      <p:pic>
        <p:nvPicPr>
          <p:cNvPr id="6" name="Segnaposto contenuto 5">
            <a:extLst>
              <a:ext uri="{FF2B5EF4-FFF2-40B4-BE49-F238E27FC236}">
                <a16:creationId xmlns:a16="http://schemas.microsoft.com/office/drawing/2014/main" id="{F99AB316-1ABA-BD6B-D49A-FF23212940F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44265" y="18854"/>
            <a:ext cx="6747735" cy="3063712"/>
          </a:xfrm>
        </p:spPr>
      </p:pic>
      <p:sp>
        <p:nvSpPr>
          <p:cNvPr id="4" name="Segnaposto testo 3">
            <a:extLst>
              <a:ext uri="{FF2B5EF4-FFF2-40B4-BE49-F238E27FC236}">
                <a16:creationId xmlns:a16="http://schemas.microsoft.com/office/drawing/2014/main" id="{1D0ECC25-C431-794A-41D4-5D7E5E216C3A}"/>
              </a:ext>
            </a:extLst>
          </p:cNvPr>
          <p:cNvSpPr>
            <a:spLocks noGrp="1"/>
          </p:cNvSpPr>
          <p:nvPr>
            <p:ph type="body" sz="half" idx="2"/>
          </p:nvPr>
        </p:nvSpPr>
        <p:spPr>
          <a:xfrm>
            <a:off x="457201" y="1228725"/>
            <a:ext cx="4171950" cy="5629276"/>
          </a:xfrm>
        </p:spPr>
        <p:txBody>
          <a:bodyPr>
            <a:normAutofit/>
          </a:bodyPr>
          <a:lstStyle/>
          <a:p>
            <a:r>
              <a:rPr lang="it-IT" dirty="0">
                <a:solidFill>
                  <a:srgbClr val="404040"/>
                </a:solidFill>
                <a:highlight>
                  <a:srgbClr val="FFFFFF"/>
                </a:highlight>
                <a:latin typeface="Montserrat" panose="00000500000000000000" pitchFamily="2" charset="0"/>
              </a:rPr>
              <a:t>La leggenda del Ponte del Diavolo. A Cividale del Friuli si trova un ponte che collega la città oltre il fiume Natisone, ed è uno dei simboli di questa antica cittadina. Secondo la leggenda, il ponte venne edificato dal diavolo, che si offrì di costruirlo in una sola notte ma in cambio ottenne che avrebbe avuto l’anima del primo essere che vi sarebbe passato il giorno seguente. Secondo la leggenda, i cividalesi avrebbero fatto passare sul ponte un cane (ma secondo altre leggende, un gatto) e così ebbero la meglio in furbizia sul Diavolo. Una città a forma di stella. La bellissima città di Palmanova, del Friuli Venezia Giulia, è a forma di stella a nove punte ed è circondata da mura e fossa. Bellissima da vedere dall’altro, questa elegante città di origine veneziana è racchiusa in una fortezza e per accedere bisogna passare da una delle tre porte, ancora oggi ottimamente conservate.</a:t>
            </a:r>
          </a:p>
          <a:p>
            <a:endParaRPr lang="it-IT" dirty="0">
              <a:solidFill>
                <a:srgbClr val="404040"/>
              </a:solidFill>
              <a:highlight>
                <a:srgbClr val="FFFFFF"/>
              </a:highlight>
              <a:latin typeface="Montserrat" panose="00000500000000000000" pitchFamily="2" charset="0"/>
            </a:endParaRPr>
          </a:p>
          <a:p>
            <a:endParaRPr lang="it-IT" sz="2000" dirty="0"/>
          </a:p>
        </p:txBody>
      </p:sp>
      <p:pic>
        <p:nvPicPr>
          <p:cNvPr id="1026" name="Picture 2" descr="Palmanova, situata nella bassa pianura tra Udine ed Aquileia">
            <a:extLst>
              <a:ext uri="{FF2B5EF4-FFF2-40B4-BE49-F238E27FC236}">
                <a16:creationId xmlns:a16="http://schemas.microsoft.com/office/drawing/2014/main" id="{60F7BEB5-8B85-0FB6-16BD-7CCB2C088D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4266" y="3082567"/>
            <a:ext cx="6747734" cy="377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89976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250C47A-376A-F465-4221-2AC253E05C97}"/>
              </a:ext>
            </a:extLst>
          </p:cNvPr>
          <p:cNvSpPr>
            <a:spLocks noGrp="1"/>
          </p:cNvSpPr>
          <p:nvPr>
            <p:ph idx="1"/>
          </p:nvPr>
        </p:nvSpPr>
        <p:spPr>
          <a:xfrm flipH="1">
            <a:off x="11095343" y="3223967"/>
            <a:ext cx="923831" cy="3091992"/>
          </a:xfrm>
        </p:spPr>
        <p:txBody>
          <a:bodyPr/>
          <a:lstStyle/>
          <a:p>
            <a:pPr marL="0" indent="0">
              <a:buNone/>
            </a:pPr>
            <a:endParaRPr lang="it-IT" dirty="0">
              <a:latin typeface="+mj-lt"/>
            </a:endParaRPr>
          </a:p>
        </p:txBody>
      </p:sp>
      <p:sp>
        <p:nvSpPr>
          <p:cNvPr id="4" name="Segnaposto testo 3">
            <a:extLst>
              <a:ext uri="{FF2B5EF4-FFF2-40B4-BE49-F238E27FC236}">
                <a16:creationId xmlns:a16="http://schemas.microsoft.com/office/drawing/2014/main" id="{55B65916-4B1A-4052-A0B9-2DD56E8DE80D}"/>
              </a:ext>
            </a:extLst>
          </p:cNvPr>
          <p:cNvSpPr>
            <a:spLocks noGrp="1"/>
          </p:cNvSpPr>
          <p:nvPr>
            <p:ph type="body" sz="half" idx="2"/>
          </p:nvPr>
        </p:nvSpPr>
        <p:spPr>
          <a:xfrm>
            <a:off x="245098" y="1527141"/>
            <a:ext cx="11774076" cy="5081049"/>
          </a:xfrm>
        </p:spPr>
        <p:txBody>
          <a:bodyPr>
            <a:normAutofit/>
          </a:bodyPr>
          <a:lstStyle/>
          <a:p>
            <a:r>
              <a:rPr lang="it-IT" sz="2400" dirty="0"/>
              <a:t>A causa della sua posizione geografica, il Friuli Venezia Giulia aveva molte relazioni con altre città europee. Oltre all’ italiano, viene parlato il friulano detto anche </a:t>
            </a:r>
            <a:r>
              <a:rPr lang="it-IT" sz="2400" dirty="0" err="1"/>
              <a:t>marilenghe</a:t>
            </a:r>
            <a:r>
              <a:rPr lang="it-IT" sz="2400" dirty="0"/>
              <a:t>, cioè lingua materna, il veneto, con qualche differenza di dialetto in varie città. Sull’ arco alpino tra il Friuli e l’Austria viene parlato il tedesco, e vicino al confine con la Slovenia viene parlato lo slavo.</a:t>
            </a:r>
          </a:p>
          <a:p>
            <a:r>
              <a:rPr lang="it-IT" sz="2400" dirty="0"/>
              <a:t> A Trieste fino alla metà dell’ 800 veniva parlato il friulano, poi abbandonato per il Veneto. </a:t>
            </a:r>
          </a:p>
          <a:p>
            <a:r>
              <a:rPr lang="it-IT" sz="2400" dirty="0"/>
              <a:t>La bora è un vento proveniente da nord/nord-est che soffia su tutta la regione. Viene chiamata «scura» quando soffia con il cielo coperto e «chiara» quando il cielo è cristallino. Le raffiche di vento possono raggiungere anche 160km orarie. </a:t>
            </a:r>
          </a:p>
          <a:p>
            <a:endParaRPr lang="it-IT" sz="1800" dirty="0"/>
          </a:p>
        </p:txBody>
      </p:sp>
      <p:sp>
        <p:nvSpPr>
          <p:cNvPr id="6" name="Titolo 5">
            <a:extLst>
              <a:ext uri="{FF2B5EF4-FFF2-40B4-BE49-F238E27FC236}">
                <a16:creationId xmlns:a16="http://schemas.microsoft.com/office/drawing/2014/main" id="{20C7BA6B-95E8-77F0-E19A-8CE39E1AF694}"/>
              </a:ext>
            </a:extLst>
          </p:cNvPr>
          <p:cNvSpPr>
            <a:spLocks noGrp="1"/>
          </p:cNvSpPr>
          <p:nvPr>
            <p:ph type="title"/>
          </p:nvPr>
        </p:nvSpPr>
        <p:spPr>
          <a:xfrm>
            <a:off x="1" y="-1"/>
            <a:ext cx="10510886" cy="1272619"/>
          </a:xfrm>
        </p:spPr>
        <p:txBody>
          <a:bodyPr>
            <a:normAutofit/>
          </a:bodyPr>
          <a:lstStyle/>
          <a:p>
            <a:r>
              <a:rPr lang="it-IT" dirty="0"/>
              <a:t>                               </a:t>
            </a:r>
            <a:r>
              <a:rPr lang="it-IT" sz="4000" dirty="0"/>
              <a:t>LINGUE, DIALETTI E CURIOSITA’</a:t>
            </a:r>
          </a:p>
        </p:txBody>
      </p:sp>
    </p:spTree>
    <p:extLst>
      <p:ext uri="{BB962C8B-B14F-4D97-AF65-F5344CB8AC3E}">
        <p14:creationId xmlns:p14="http://schemas.microsoft.com/office/powerpoint/2010/main" val="38725208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406</TotalTime>
  <Words>1318</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14</vt:i4>
      </vt:variant>
    </vt:vector>
  </HeadingPairs>
  <TitlesOfParts>
    <vt:vector size="22" baseType="lpstr">
      <vt:lpstr>Arial</vt:lpstr>
      <vt:lpstr>Arial Black</vt:lpstr>
      <vt:lpstr>Broadway</vt:lpstr>
      <vt:lpstr>Calibri</vt:lpstr>
      <vt:lpstr>Calibri Light</vt:lpstr>
      <vt:lpstr>Google Sans</vt:lpstr>
      <vt:lpstr>Montserrat</vt:lpstr>
      <vt:lpstr>Tema di Office</vt:lpstr>
      <vt:lpstr>FRIULI VENEZIA GIULIA </vt:lpstr>
      <vt:lpstr>        REGIONE</vt:lpstr>
      <vt:lpstr>        Territorio </vt:lpstr>
      <vt:lpstr>Presentazione standard di PowerPoint</vt:lpstr>
      <vt:lpstr>Regione a statuto speciale</vt:lpstr>
      <vt:lpstr>        STORIA</vt:lpstr>
      <vt:lpstr>CULTURA E TRADIZIONI</vt:lpstr>
      <vt:lpstr>CURIOSITA’</vt:lpstr>
      <vt:lpstr>                               LINGUE, DIALETTI E CURIOSITA’</vt:lpstr>
      <vt:lpstr>Cibi e bevande In questa regione è possibile trovare molti prodotti e piatti tipici tra i quali: il prosciutto San Daniele o la cipolla rossa di Carasso Nuovo. Frico, piatto a base di formaggio, patate e cipolla. I cjarsons, raviolo ripieno con molte varianti, sia dolci che salate, ricoperto con ricotta affumicata o burro. Il tiramisù, che è stato assegnato come piatto tipico a questa regione nel 2017. Tra le bevande possiamo trovare una grande produzione di vino collio friulano, prodotto in una zona vicino Gorizia. </vt:lpstr>
      <vt:lpstr>Presentazione standard di PowerPoint</vt:lpstr>
      <vt:lpstr>Presentazione standard di PowerPoint</vt:lpstr>
      <vt:lpstr>                                fine</vt:lpstr>
      <vt:lpstr>Sondaggio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FRIULI VENEZIA GIULIA</dc:title>
  <dc:creator>Manuela Anzidei</dc:creator>
  <cp:lastModifiedBy>Manuela Anzidei</cp:lastModifiedBy>
  <cp:revision>22</cp:revision>
  <dcterms:created xsi:type="dcterms:W3CDTF">2024-05-19T09:25:34Z</dcterms:created>
  <dcterms:modified xsi:type="dcterms:W3CDTF">2024-05-28T20:34:00Z</dcterms:modified>
</cp:coreProperties>
</file>