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 id="264" r:id="rId9"/>
    <p:sldId id="267" r:id="rId10"/>
    <p:sldId id="263" r:id="rId11"/>
    <p:sldId id="266"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4"/>
  </p:normalViewPr>
  <p:slideViewPr>
    <p:cSldViewPr snapToGrid="0">
      <p:cViewPr varScale="1">
        <p:scale>
          <a:sx n="85" d="100"/>
          <a:sy n="85"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6/5/24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6/5/24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6/5/24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6/5/24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6/5/24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reccani.it/enciclopedia/alto-adige/" TargetMode="External"/><Relationship Id="rId2" Type="http://schemas.openxmlformats.org/officeDocument/2006/relationships/hyperlink" Target="https://www.treccani.it/enciclopedia/trentino/"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treccani.it/enciclopedia/venezia/" TargetMode="External"/><Relationship Id="rId4" Type="http://schemas.openxmlformats.org/officeDocument/2006/relationships/hyperlink" Target="https://www.treccani.it/enciclopedia/friul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reccani.it/enciclopedia/citta/" TargetMode="External"/><Relationship Id="rId2" Type="http://schemas.openxmlformats.org/officeDocument/2006/relationships/hyperlink" Target="https://www.treccani.it/enciclopedia/industria/" TargetMode="External"/><Relationship Id="rId1" Type="http://schemas.openxmlformats.org/officeDocument/2006/relationships/slideLayout" Target="../slideLayouts/slideLayout2.xml"/><Relationship Id="rId5" Type="http://schemas.openxmlformats.org/officeDocument/2006/relationships/hyperlink" Target="https://www.treccani.it/enciclopedia/industrializzazione/" TargetMode="External"/><Relationship Id="rId4" Type="http://schemas.openxmlformats.org/officeDocument/2006/relationships/hyperlink" Target="https://www.treccani.it/enciclopedia/margher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eccani.it/enciclopedia/zucchero/" TargetMode="External"/><Relationship Id="rId2" Type="http://schemas.openxmlformats.org/officeDocument/2006/relationships/hyperlink" Target="https://www.treccani.it/enciclopedia/belluno/" TargetMode="External"/><Relationship Id="rId1" Type="http://schemas.openxmlformats.org/officeDocument/2006/relationships/slideLayout" Target="../slideLayouts/slideLayout2.xml"/><Relationship Id="rId6" Type="http://schemas.openxmlformats.org/officeDocument/2006/relationships/hyperlink" Target="https://www.treccani.it/enciclopedia/chioggia/" TargetMode="External"/><Relationship Id="rId5" Type="http://schemas.openxmlformats.org/officeDocument/2006/relationships/hyperlink" Target="https://www.treccani.it/enciclopedia/treviso/" TargetMode="External"/><Relationship Id="rId4" Type="http://schemas.openxmlformats.org/officeDocument/2006/relationships/hyperlink" Target="https://www.treccani.it/enciclopedia/risors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reccani.it/enciclopedia/thiene/" TargetMode="External"/><Relationship Id="rId2" Type="http://schemas.openxmlformats.org/officeDocument/2006/relationships/hyperlink" Target="https://www.treccani.it/enciclopedia/cado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reccani.it/enciclopedia/turism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it.wikipedia.org/wiki/Pevarada" TargetMode="External"/><Relationship Id="rId13" Type="http://schemas.openxmlformats.org/officeDocument/2006/relationships/hyperlink" Target="https://it.wikipedia.org/wiki/Provolone_Valpadana" TargetMode="External"/><Relationship Id="rId3" Type="http://schemas.openxmlformats.org/officeDocument/2006/relationships/hyperlink" Target="https://it.wikipedia.org/wiki/Risi_e_bisi" TargetMode="External"/><Relationship Id="rId7" Type="http://schemas.openxmlformats.org/officeDocument/2006/relationships/hyperlink" Target="https://it.wikipedia.org/wiki/Fegato_alla_veneziana" TargetMode="External"/><Relationship Id="rId12" Type="http://schemas.openxmlformats.org/officeDocument/2006/relationships/hyperlink" Target="https://it.wikipedia.org/wiki/Grana_Padano" TargetMode="External"/><Relationship Id="rId2" Type="http://schemas.openxmlformats.org/officeDocument/2006/relationships/hyperlink" Target="https://it.wikipedia.org/wiki/Cucina_veneta#cite_note-SD-2" TargetMode="External"/><Relationship Id="rId1" Type="http://schemas.openxmlformats.org/officeDocument/2006/relationships/slideLayout" Target="../slideLayouts/slideLayout2.xml"/><Relationship Id="rId6" Type="http://schemas.openxmlformats.org/officeDocument/2006/relationships/hyperlink" Target="https://it.wikipedia.org/wiki/Baccal%C3%A0" TargetMode="External"/><Relationship Id="rId11" Type="http://schemas.openxmlformats.org/officeDocument/2006/relationships/hyperlink" Target="https://it.wikipedia.org/wiki/Asiago_(formaggio)" TargetMode="External"/><Relationship Id="rId5" Type="http://schemas.openxmlformats.org/officeDocument/2006/relationships/hyperlink" Target="https://it.wikipedia.org/wiki/Polenta_e_osei" TargetMode="External"/><Relationship Id="rId15" Type="http://schemas.openxmlformats.org/officeDocument/2006/relationships/image" Target="../media/image4.png"/><Relationship Id="rId10" Type="http://schemas.openxmlformats.org/officeDocument/2006/relationships/hyperlink" Target="https://it.wikipedia.org/wiki/Coppa_(salume)" TargetMode="External"/><Relationship Id="rId4" Type="http://schemas.openxmlformats.org/officeDocument/2006/relationships/hyperlink" Target="https://it.wikipedia.org/wiki/Polenta" TargetMode="External"/><Relationship Id="rId9" Type="http://schemas.openxmlformats.org/officeDocument/2006/relationships/hyperlink" Target="https://it.wikipedia.org/w/index.php?title=Bondiola&amp;action=edit&amp;redlink=1" TargetMode="External"/><Relationship Id="rId14" Type="http://schemas.openxmlformats.org/officeDocument/2006/relationships/hyperlink" Target="https://it.wikipedia.org/wiki/Taleggio_(formaggi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ccani.it/enciclopedia/zona/" TargetMode="External"/><Relationship Id="rId7" Type="http://schemas.openxmlformats.org/officeDocument/2006/relationships/hyperlink" Target="https://www.treccani.it/enciclopedia/marmolada/" TargetMode="External"/><Relationship Id="rId2" Type="http://schemas.openxmlformats.org/officeDocument/2006/relationships/hyperlink" Target="https://www.treccani.it/enciclopedia/territorio/" TargetMode="External"/><Relationship Id="rId1" Type="http://schemas.openxmlformats.org/officeDocument/2006/relationships/slideLayout" Target="../slideLayouts/slideLayout2.xml"/><Relationship Id="rId6" Type="http://schemas.openxmlformats.org/officeDocument/2006/relationships/hyperlink" Target="https://www.treccani.it/enciclopedia/dolomiti/" TargetMode="External"/><Relationship Id="rId5" Type="http://schemas.openxmlformats.org/officeDocument/2006/relationships/hyperlink" Target="https://www.treccani.it/enciclopedia/bacino/" TargetMode="External"/><Relationship Id="rId4" Type="http://schemas.openxmlformats.org/officeDocument/2006/relationships/hyperlink" Target="https://www.treccani.it/enciclopedia/polesin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treccani.it/enciclopedia/cretace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eccani.it/enciclopedia/euganei/" TargetMode="External"/><Relationship Id="rId2" Type="http://schemas.openxmlformats.org/officeDocument/2006/relationships/hyperlink" Target="https://www.treccani.it/enciclopedia/montello/" TargetMode="External"/><Relationship Id="rId1" Type="http://schemas.openxmlformats.org/officeDocument/2006/relationships/slideLayout" Target="../slideLayouts/slideLayout2.xml"/><Relationship Id="rId4" Type="http://schemas.openxmlformats.org/officeDocument/2006/relationships/hyperlink" Target="https://www.treccani.it/enciclopedia/pianura-padan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reccani.it/enciclopedia/piemonte/" TargetMode="External"/><Relationship Id="rId7" Type="http://schemas.openxmlformats.org/officeDocument/2006/relationships/hyperlink" Target="https://www.treccani.it/enciclopedia/vicenza/" TargetMode="External"/><Relationship Id="rId2" Type="http://schemas.openxmlformats.org/officeDocument/2006/relationships/hyperlink" Target="https://www.treccani.it/enciclopedia/lombardia/" TargetMode="External"/><Relationship Id="rId1" Type="http://schemas.openxmlformats.org/officeDocument/2006/relationships/slideLayout" Target="../slideLayouts/slideLayout2.xml"/><Relationship Id="rId6" Type="http://schemas.openxmlformats.org/officeDocument/2006/relationships/hyperlink" Target="https://www.treccani.it/enciclopedia/verona/" TargetMode="External"/><Relationship Id="rId5" Type="http://schemas.openxmlformats.org/officeDocument/2006/relationships/hyperlink" Target="https://www.treccani.it/enciclopedia/censimento/" TargetMode="External"/><Relationship Id="rId4" Type="http://schemas.openxmlformats.org/officeDocument/2006/relationships/hyperlink" Target="https://www.treccani.it/enciclopedia/popolazio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eccani.it/enciclopedia/area/" TargetMode="External"/><Relationship Id="rId2" Type="http://schemas.openxmlformats.org/officeDocument/2006/relationships/hyperlink" Target="https://www.treccani.it/enciclopedia/padova/" TargetMode="External"/><Relationship Id="rId1" Type="http://schemas.openxmlformats.org/officeDocument/2006/relationships/slideLayout" Target="../slideLayouts/slideLayout2.xml"/><Relationship Id="rId4" Type="http://schemas.openxmlformats.org/officeDocument/2006/relationships/hyperlink" Target="https://www.treccani.it/enciclopedia/rovigo/"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treccani.it/enciclopedia/occiden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A84A1-D987-093D-E0FE-D18004584F2A}"/>
              </a:ext>
            </a:extLst>
          </p:cNvPr>
          <p:cNvSpPr>
            <a:spLocks noGrp="1"/>
          </p:cNvSpPr>
          <p:nvPr>
            <p:ph type="title"/>
          </p:nvPr>
        </p:nvSpPr>
        <p:spPr/>
        <p:txBody>
          <a:bodyPr/>
          <a:lstStyle/>
          <a:p>
            <a:r>
              <a:rPr lang="it-IT" dirty="0"/>
              <a:t>Veneto</a:t>
            </a:r>
          </a:p>
        </p:txBody>
      </p:sp>
      <p:sp>
        <p:nvSpPr>
          <p:cNvPr id="4" name="Segnaposto contenuto 3">
            <a:extLst>
              <a:ext uri="{FF2B5EF4-FFF2-40B4-BE49-F238E27FC236}">
                <a16:creationId xmlns:a16="http://schemas.microsoft.com/office/drawing/2014/main" id="{4BCD0DFC-9987-6A48-724E-929625066D6A}"/>
              </a:ext>
            </a:extLst>
          </p:cNvPr>
          <p:cNvSpPr>
            <a:spLocks noGrp="1"/>
          </p:cNvSpPr>
          <p:nvPr>
            <p:ph idx="1"/>
          </p:nvPr>
        </p:nvSpPr>
        <p:spPr>
          <a:xfrm>
            <a:off x="1371600" y="1469036"/>
            <a:ext cx="9601200" cy="4398364"/>
          </a:xfrm>
        </p:spPr>
        <p:txBody>
          <a:bodyPr/>
          <a:lstStyle/>
          <a:p>
            <a:r>
              <a:rPr lang="it-IT" b="0" i="0" dirty="0">
                <a:solidFill>
                  <a:srgbClr val="000000"/>
                </a:solidFill>
                <a:effectLst/>
                <a:latin typeface="Avenir" panose="02000503020000020003" pitchFamily="2" charset="0"/>
              </a:rPr>
              <a:t>Il Veneto è una regione</a:t>
            </a:r>
            <a:r>
              <a:rPr lang="it-IT" dirty="0">
                <a:solidFill>
                  <a:srgbClr val="93282C"/>
                </a:solidFill>
                <a:latin typeface="Avenir" panose="02000503020000020003" pitchFamily="2" charset="0"/>
              </a:rPr>
              <a:t> </a:t>
            </a:r>
            <a:r>
              <a:rPr lang="it-IT" b="0" i="0" dirty="0">
                <a:solidFill>
                  <a:srgbClr val="000000"/>
                </a:solidFill>
                <a:effectLst/>
                <a:latin typeface="Avenir" panose="02000503020000020003" pitchFamily="2" charset="0"/>
              </a:rPr>
              <a:t>dell’</a:t>
            </a:r>
            <a:r>
              <a:rPr lang="it-IT" b="0" i="0" u="none" strike="noStrike" dirty="0">
                <a:solidFill>
                  <a:srgbClr val="93282C"/>
                </a:solidFill>
                <a:effectLst/>
                <a:latin typeface="Avenir" panose="02000503020000020003" pitchFamily="2" charset="0"/>
              </a:rPr>
              <a:t>Italia</a:t>
            </a:r>
            <a:r>
              <a:rPr lang="it-IT" b="0" i="0" dirty="0">
                <a:solidFill>
                  <a:srgbClr val="000000"/>
                </a:solidFill>
                <a:effectLst/>
                <a:latin typeface="Avenir" panose="02000503020000020003" pitchFamily="2" charset="0"/>
              </a:rPr>
              <a:t> nord-orientale (18.399 km2 con 4.879.133 ab. nel 2020, ripartiti in 568 comuni; densità 266 ab./km2) compresa fra le </a:t>
            </a:r>
            <a:r>
              <a:rPr lang="it-IT" b="0" i="0" u="none" strike="noStrike" dirty="0">
                <a:solidFill>
                  <a:srgbClr val="93282C"/>
                </a:solidFill>
                <a:effectLst/>
                <a:latin typeface="Avenir" panose="02000503020000020003" pitchFamily="2" charset="0"/>
              </a:rPr>
              <a:t>Alpi</a:t>
            </a:r>
            <a:r>
              <a:rPr lang="it-IT" b="0" i="0" dirty="0">
                <a:solidFill>
                  <a:srgbClr val="000000"/>
                </a:solidFill>
                <a:effectLst/>
                <a:latin typeface="Avenir" panose="02000503020000020003" pitchFamily="2" charset="0"/>
              </a:rPr>
              <a:t> Carniche a </a:t>
            </a:r>
            <a:r>
              <a:rPr lang="it-IT" b="0" i="0" dirty="0" err="1">
                <a:solidFill>
                  <a:srgbClr val="000000"/>
                </a:solidFill>
                <a:effectLst/>
                <a:latin typeface="Avenir" panose="02000503020000020003" pitchFamily="2" charset="0"/>
              </a:rPr>
              <a:t>N</a:t>
            </a:r>
            <a:r>
              <a:rPr lang="it-IT" b="0" i="0" dirty="0">
                <a:solidFill>
                  <a:srgbClr val="000000"/>
                </a:solidFill>
                <a:effectLst/>
                <a:latin typeface="Avenir" panose="02000503020000020003" pitchFamily="2" charset="0"/>
              </a:rPr>
              <a:t>, il </a:t>
            </a:r>
            <a:r>
              <a:rPr lang="it-IT" b="0" i="0" u="none" strike="noStrike" dirty="0">
                <a:solidFill>
                  <a:srgbClr val="93282C"/>
                </a:solidFill>
                <a:effectLst/>
                <a:latin typeface="Avenir" panose="02000503020000020003" pitchFamily="2" charset="0"/>
                <a:hlinkClick r:id="rId2"/>
              </a:rPr>
              <a:t>Trentino</a:t>
            </a:r>
            <a:r>
              <a:rPr lang="it-IT" b="0" i="0" dirty="0">
                <a:solidFill>
                  <a:srgbClr val="000000"/>
                </a:solidFill>
                <a:effectLst/>
                <a:latin typeface="Avenir" panose="02000503020000020003" pitchFamily="2" charset="0"/>
              </a:rPr>
              <a:t>-</a:t>
            </a:r>
            <a:r>
              <a:rPr lang="it-IT" b="0" i="0" u="none" strike="noStrike" dirty="0">
                <a:solidFill>
                  <a:srgbClr val="93282C"/>
                </a:solidFill>
                <a:effectLst/>
                <a:latin typeface="Avenir" panose="02000503020000020003" pitchFamily="2" charset="0"/>
                <a:hlinkClick r:id="rId3"/>
              </a:rPr>
              <a:t>Alto Adige</a:t>
            </a:r>
            <a:r>
              <a:rPr lang="it-IT" b="0" i="0" dirty="0">
                <a:solidFill>
                  <a:srgbClr val="000000"/>
                </a:solidFill>
                <a:effectLst/>
                <a:latin typeface="Avenir" panose="02000503020000020003" pitchFamily="2" charset="0"/>
              </a:rPr>
              <a:t> e il Lago di Garda a O, il Mincio e il Po a </a:t>
            </a:r>
            <a:r>
              <a:rPr lang="it-IT" b="0" i="0" dirty="0" err="1">
                <a:solidFill>
                  <a:srgbClr val="000000"/>
                </a:solidFill>
                <a:effectLst/>
                <a:latin typeface="Avenir" panose="02000503020000020003" pitchFamily="2" charset="0"/>
              </a:rPr>
              <a:t>S</a:t>
            </a:r>
            <a:r>
              <a:rPr lang="it-IT" b="0" i="0" dirty="0">
                <a:solidFill>
                  <a:srgbClr val="000000"/>
                </a:solidFill>
                <a:effectLst/>
                <a:latin typeface="Avenir" panose="02000503020000020003" pitchFamily="2" charset="0"/>
              </a:rPr>
              <a:t>, il Mar Adriatico e il </a:t>
            </a:r>
            <a:r>
              <a:rPr lang="it-IT" b="0" i="0" u="none" strike="noStrike" dirty="0">
                <a:solidFill>
                  <a:srgbClr val="93282C"/>
                </a:solidFill>
                <a:effectLst/>
                <a:latin typeface="Avenir" panose="02000503020000020003" pitchFamily="2" charset="0"/>
                <a:hlinkClick r:id="rId4"/>
              </a:rPr>
              <a:t>Friuli</a:t>
            </a:r>
            <a:r>
              <a:rPr lang="it-IT" b="0" i="0" dirty="0">
                <a:solidFill>
                  <a:srgbClr val="000000"/>
                </a:solidFill>
                <a:effectLst/>
                <a:latin typeface="Avenir" panose="02000503020000020003" pitchFamily="2" charset="0"/>
              </a:rPr>
              <a:t>-</a:t>
            </a:r>
            <a:r>
              <a:rPr lang="it-IT" b="0" i="0" u="none" strike="noStrike" dirty="0">
                <a:solidFill>
                  <a:srgbClr val="93282C"/>
                </a:solidFill>
                <a:effectLst/>
                <a:latin typeface="Avenir" panose="02000503020000020003" pitchFamily="2" charset="0"/>
                <a:hlinkClick r:id="rId5"/>
              </a:rPr>
              <a:t>Venezia</a:t>
            </a:r>
            <a:r>
              <a:rPr lang="it-IT" b="0" i="0" dirty="0">
                <a:solidFill>
                  <a:srgbClr val="000000"/>
                </a:solidFill>
                <a:effectLst/>
                <a:latin typeface="Avenir" panose="02000503020000020003" pitchFamily="2" charset="0"/>
              </a:rPr>
              <a:t> Giulia a E. </a:t>
            </a:r>
          </a:p>
          <a:p>
            <a:r>
              <a:rPr lang="it-IT" dirty="0">
                <a:solidFill>
                  <a:srgbClr val="000000"/>
                </a:solidFill>
                <a:latin typeface="Avenir" panose="02000503020000020003" pitchFamily="2" charset="0"/>
              </a:rPr>
              <a:t>Il Veneto confina con Trentino Alto Adige, Friuli Venezia Giulia, Emilia Romagna e Lombardia.</a:t>
            </a:r>
            <a:endParaRPr lang="it-IT" b="0" i="0" dirty="0">
              <a:solidFill>
                <a:srgbClr val="000000"/>
              </a:solidFill>
              <a:effectLst/>
              <a:latin typeface="Avenir" panose="02000503020000020003" pitchFamily="2" charset="0"/>
            </a:endParaRPr>
          </a:p>
          <a:p>
            <a:r>
              <a:rPr lang="it-IT" b="0" i="0" dirty="0">
                <a:solidFill>
                  <a:srgbClr val="000000"/>
                </a:solidFill>
                <a:effectLst/>
                <a:latin typeface="Avenir" panose="02000503020000020003" pitchFamily="2" charset="0"/>
              </a:rPr>
              <a:t>Il capoluogo di regione è Venezia. Oltre a Venezia vi sono altre 6 capoluoghi di provincia: Belluno, Padova, Rovigo, Treviso, Verona e Vicenza.</a:t>
            </a:r>
            <a:endParaRPr lang="it-IT" dirty="0"/>
          </a:p>
        </p:txBody>
      </p:sp>
      <p:pic>
        <p:nvPicPr>
          <p:cNvPr id="5" name="Immagine 4">
            <a:extLst>
              <a:ext uri="{FF2B5EF4-FFF2-40B4-BE49-F238E27FC236}">
                <a16:creationId xmlns:a16="http://schemas.microsoft.com/office/drawing/2014/main" id="{52B2C919-3EAF-1DF1-F749-9EA153827856}"/>
              </a:ext>
            </a:extLst>
          </p:cNvPr>
          <p:cNvPicPr>
            <a:picLocks noChangeAspect="1"/>
          </p:cNvPicPr>
          <p:nvPr/>
        </p:nvPicPr>
        <p:blipFill>
          <a:blip r:embed="rId6"/>
          <a:stretch>
            <a:fillRect/>
          </a:stretch>
        </p:blipFill>
        <p:spPr>
          <a:xfrm>
            <a:off x="2547794" y="4278701"/>
            <a:ext cx="6742486" cy="2346385"/>
          </a:xfrm>
          <a:prstGeom prst="rect">
            <a:avLst/>
          </a:prstGeom>
        </p:spPr>
      </p:pic>
    </p:spTree>
    <p:extLst>
      <p:ext uri="{BB962C8B-B14F-4D97-AF65-F5344CB8AC3E}">
        <p14:creationId xmlns:p14="http://schemas.microsoft.com/office/powerpoint/2010/main" val="72807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03755-8B7F-B155-59D4-4FCCE11C3071}"/>
              </a:ext>
            </a:extLst>
          </p:cNvPr>
          <p:cNvSpPr>
            <a:spLocks noGrp="1"/>
          </p:cNvSpPr>
          <p:nvPr>
            <p:ph type="title"/>
          </p:nvPr>
        </p:nvSpPr>
        <p:spPr/>
        <p:txBody>
          <a:bodyPr/>
          <a:lstStyle/>
          <a:p>
            <a:r>
              <a:rPr lang="it-IT" dirty="0"/>
              <a:t>Economia</a:t>
            </a:r>
          </a:p>
        </p:txBody>
      </p:sp>
      <p:sp>
        <p:nvSpPr>
          <p:cNvPr id="3" name="Segnaposto contenuto 2">
            <a:extLst>
              <a:ext uri="{FF2B5EF4-FFF2-40B4-BE49-F238E27FC236}">
                <a16:creationId xmlns:a16="http://schemas.microsoft.com/office/drawing/2014/main" id="{2F63BBAF-D5A3-576F-68E0-D9E0D59E4F02}"/>
              </a:ext>
            </a:extLst>
          </p:cNvPr>
          <p:cNvSpPr>
            <a:spLocks noGrp="1"/>
          </p:cNvSpPr>
          <p:nvPr>
            <p:ph idx="1"/>
          </p:nvPr>
        </p:nvSpPr>
        <p:spPr>
          <a:xfrm>
            <a:off x="1371600" y="1922106"/>
            <a:ext cx="9601200" cy="4142792"/>
          </a:xfrm>
        </p:spPr>
        <p:txBody>
          <a:bodyPr>
            <a:normAutofit fontScale="85000" lnSpcReduction="20000"/>
          </a:bodyPr>
          <a:lstStyle/>
          <a:p>
            <a:pPr algn="l"/>
            <a:r>
              <a:rPr lang="it-IT" b="0" i="0" dirty="0">
                <a:solidFill>
                  <a:srgbClr val="000000"/>
                </a:solidFill>
                <a:effectLst/>
                <a:latin typeface="Avenir" panose="02000503020000020003" pitchFamily="2" charset="0"/>
              </a:rPr>
              <a:t>Fino al secondo dopoguerra, il V. era una delle regioni meno sviluppate dell’Italia settentrionale, con una struttura economica debole, basata prevalentemente sull’agricoltura. L’</a:t>
            </a:r>
            <a:r>
              <a:rPr lang="it-IT" b="0" i="0" u="none" strike="noStrike" dirty="0">
                <a:solidFill>
                  <a:srgbClr val="93282C"/>
                </a:solidFill>
                <a:effectLst/>
                <a:latin typeface="Avenir" panose="02000503020000020003" pitchFamily="2" charset="0"/>
                <a:hlinkClick r:id="rId2"/>
              </a:rPr>
              <a:t>industria</a:t>
            </a:r>
            <a:r>
              <a:rPr lang="it-IT" b="0" i="0" dirty="0">
                <a:solidFill>
                  <a:srgbClr val="000000"/>
                </a:solidFill>
                <a:effectLst/>
                <a:latin typeface="Avenir" panose="02000503020000020003" pitchFamily="2" charset="0"/>
              </a:rPr>
              <a:t> era concentrata esclusivamente nelle </a:t>
            </a:r>
            <a:r>
              <a:rPr lang="it-IT" b="0" i="0" u="none" strike="noStrike" dirty="0">
                <a:solidFill>
                  <a:srgbClr val="93282C"/>
                </a:solidFill>
                <a:effectLst/>
                <a:latin typeface="Avenir" panose="02000503020000020003" pitchFamily="2" charset="0"/>
                <a:hlinkClick r:id="rId3"/>
              </a:rPr>
              <a:t>città</a:t>
            </a:r>
            <a:r>
              <a:rPr lang="it-IT" b="0" i="0" dirty="0">
                <a:solidFill>
                  <a:srgbClr val="000000"/>
                </a:solidFill>
                <a:effectLst/>
                <a:latin typeface="Avenir" panose="02000503020000020003" pitchFamily="2" charset="0"/>
              </a:rPr>
              <a:t> principali (Verona, Vicenza e Padova), nel polo di Venezia-</a:t>
            </a:r>
            <a:r>
              <a:rPr lang="it-IT" b="0" i="0" u="none" strike="noStrike" dirty="0">
                <a:solidFill>
                  <a:srgbClr val="93282C"/>
                </a:solidFill>
                <a:effectLst/>
                <a:latin typeface="Avenir" panose="02000503020000020003" pitchFamily="2" charset="0"/>
                <a:hlinkClick r:id="rId4"/>
              </a:rPr>
              <a:t>Marghera</a:t>
            </a:r>
            <a:r>
              <a:rPr lang="it-IT" b="0" i="0" dirty="0">
                <a:solidFill>
                  <a:srgbClr val="000000"/>
                </a:solidFill>
                <a:effectLst/>
                <a:latin typeface="Avenir" panose="02000503020000020003" pitchFamily="2" charset="0"/>
              </a:rPr>
              <a:t> e in alcuni centri della fascia pedemontana del Vicentino (Schio, Valdagno, Bassano del Grappa) e del Trevigiano (Conegliano, Vittorio Veneto). </a:t>
            </a:r>
          </a:p>
          <a:p>
            <a:pPr algn="l"/>
            <a:r>
              <a:rPr lang="it-IT" b="0" i="0" dirty="0">
                <a:solidFill>
                  <a:srgbClr val="000000"/>
                </a:solidFill>
                <a:effectLst/>
                <a:latin typeface="Avenir" panose="02000503020000020003" pitchFamily="2" charset="0"/>
              </a:rPr>
              <a:t>Negli anni 1960, da un lato si consolidarono i nuclei della prima </a:t>
            </a:r>
            <a:r>
              <a:rPr lang="it-IT" b="0" i="0" u="none" strike="noStrike" dirty="0">
                <a:solidFill>
                  <a:srgbClr val="93282C"/>
                </a:solidFill>
                <a:effectLst/>
                <a:latin typeface="Avenir" panose="02000503020000020003" pitchFamily="2" charset="0"/>
                <a:hlinkClick r:id="rId5"/>
              </a:rPr>
              <a:t>industrializzazione</a:t>
            </a:r>
            <a:r>
              <a:rPr lang="it-IT" b="0" i="0" dirty="0">
                <a:solidFill>
                  <a:srgbClr val="000000"/>
                </a:solidFill>
                <a:effectLst/>
                <a:latin typeface="Avenir" panose="02000503020000020003" pitchFamily="2" charset="0"/>
              </a:rPr>
              <a:t>, dall’altro prese forma un nuovo modello di industrializzazione fortemente diffusa, caratterizzato da una marcata dispersione territoriale di unità produttive di piccole e medie dimensioni in gran parte a conduzione familiare, dall’utilizzo estensivo di manodopera occupata part-time in agricoltura e di lavoratori a domicilio, da produzioni manifatturiere a bassa intensità di capitale. </a:t>
            </a:r>
          </a:p>
          <a:p>
            <a:pPr algn="l"/>
            <a:r>
              <a:rPr lang="it-IT" b="0" i="0" dirty="0">
                <a:solidFill>
                  <a:srgbClr val="000000"/>
                </a:solidFill>
                <a:effectLst/>
                <a:latin typeface="Avenir" panose="02000503020000020003" pitchFamily="2" charset="0"/>
              </a:rPr>
              <a:t>L’industrializzazione non ha coinvolto in maniera indifferenziata tutto il territorio regionale, ma ha privilegiato l’area centrale dell’alta pianura e della zona pedemontana, dove, fin dal 19° sec., era diffusa la piccola proprietà contadina. </a:t>
            </a:r>
          </a:p>
          <a:p>
            <a:pPr algn="l"/>
            <a:r>
              <a:rPr lang="it-IT" b="0" i="0" dirty="0">
                <a:solidFill>
                  <a:srgbClr val="000000"/>
                </a:solidFill>
                <a:effectLst/>
                <a:latin typeface="Avenir" panose="02000503020000020003" pitchFamily="2" charset="0"/>
              </a:rPr>
              <a:t>Se fino agli anni 1980 l’industrializzazione si era rivelata il fenomeno economico dominante, negli ultimi due decenni la regione ha presentato un crescente livello di terziarizzazione delle funzioni produttive, confermando un processo di riassetto della composizione strutturale dell’economia in linea con la tendenza nazionale.</a:t>
            </a:r>
          </a:p>
          <a:p>
            <a:pPr marL="0" indent="0">
              <a:buNone/>
            </a:pPr>
            <a:endParaRPr lang="it-IT" dirty="0"/>
          </a:p>
        </p:txBody>
      </p:sp>
    </p:spTree>
    <p:extLst>
      <p:ext uri="{BB962C8B-B14F-4D97-AF65-F5344CB8AC3E}">
        <p14:creationId xmlns:p14="http://schemas.microsoft.com/office/powerpoint/2010/main" val="270061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268C1C-6591-AD82-5709-F315C7231923}"/>
              </a:ext>
            </a:extLst>
          </p:cNvPr>
          <p:cNvSpPr>
            <a:spLocks noGrp="1"/>
          </p:cNvSpPr>
          <p:nvPr>
            <p:ph type="title"/>
          </p:nvPr>
        </p:nvSpPr>
        <p:spPr/>
        <p:txBody>
          <a:bodyPr/>
          <a:lstStyle/>
          <a:p>
            <a:r>
              <a:rPr lang="it-IT" dirty="0"/>
              <a:t>Agricoltura</a:t>
            </a:r>
          </a:p>
        </p:txBody>
      </p:sp>
      <p:sp>
        <p:nvSpPr>
          <p:cNvPr id="3" name="Segnaposto contenuto 2">
            <a:extLst>
              <a:ext uri="{FF2B5EF4-FFF2-40B4-BE49-F238E27FC236}">
                <a16:creationId xmlns:a16="http://schemas.microsoft.com/office/drawing/2014/main" id="{28E3277E-E2FE-EEE5-A6CF-22A7AE99D987}"/>
              </a:ext>
            </a:extLst>
          </p:cNvPr>
          <p:cNvSpPr>
            <a:spLocks noGrp="1"/>
          </p:cNvSpPr>
          <p:nvPr>
            <p:ph idx="1"/>
          </p:nvPr>
        </p:nvSpPr>
        <p:spPr>
          <a:xfrm>
            <a:off x="1295400" y="1800808"/>
            <a:ext cx="9601200" cy="4371392"/>
          </a:xfrm>
        </p:spPr>
        <p:txBody>
          <a:bodyPr>
            <a:normAutofit fontScale="85000" lnSpcReduction="20000"/>
          </a:bodyPr>
          <a:lstStyle/>
          <a:p>
            <a:pPr algn="l"/>
            <a:r>
              <a:rPr lang="it-IT" b="0" i="0" dirty="0">
                <a:solidFill>
                  <a:srgbClr val="000000"/>
                </a:solidFill>
                <a:effectLst/>
                <a:latin typeface="Avenir" panose="02000503020000020003" pitchFamily="2" charset="0"/>
              </a:rPr>
              <a:t>L’agricoltura, nonostante il calo costante degli addetti, riveste ancora un ruolo di rilievo nella formazione del reddito regionale: grazie alla politica di sostegno e modernizzazione attuata nel secondo dopoguerra, essa è tra le più ricche e produttive del paese. Prevale la piccola proprietà a conduzione diretta ed è praticato il part-time, che consente di integrare redditi di fonte diversa (operaia e contadina). </a:t>
            </a:r>
          </a:p>
          <a:p>
            <a:pPr algn="l"/>
            <a:r>
              <a:rPr lang="it-IT" b="0" i="0" dirty="0">
                <a:solidFill>
                  <a:srgbClr val="000000"/>
                </a:solidFill>
                <a:effectLst/>
                <a:latin typeface="Avenir" panose="02000503020000020003" pitchFamily="2" charset="0"/>
              </a:rPr>
              <a:t>Le coltivazioni di mais (22.297.690 q nel 2008) e di soia (1.760.799 q), seguite da frumento e orzo, contribuiscono in maniera rilevante alla produzione agricola nazionale e sono diffuse in tutte le province (a eccezione di </a:t>
            </a:r>
            <a:r>
              <a:rPr lang="it-IT" b="0" i="0" u="none" strike="noStrike" dirty="0">
                <a:solidFill>
                  <a:srgbClr val="93282C"/>
                </a:solidFill>
                <a:effectLst/>
                <a:latin typeface="Avenir" panose="02000503020000020003" pitchFamily="2" charset="0"/>
                <a:hlinkClick r:id="rId2"/>
              </a:rPr>
              <a:t>Belluno</a:t>
            </a:r>
            <a:r>
              <a:rPr lang="it-IT" b="0" i="0" dirty="0">
                <a:solidFill>
                  <a:srgbClr val="000000"/>
                </a:solidFill>
                <a:effectLst/>
                <a:latin typeface="Avenir" panose="02000503020000020003" pitchFamily="2" charset="0"/>
              </a:rPr>
              <a:t>), specie nelle zone di pianura, dove si registrano le maggiori rese per ettaro. </a:t>
            </a:r>
          </a:p>
          <a:p>
            <a:pPr algn="l"/>
            <a:r>
              <a:rPr lang="it-IT" b="0" i="0" dirty="0">
                <a:solidFill>
                  <a:srgbClr val="000000"/>
                </a:solidFill>
                <a:effectLst/>
                <a:latin typeface="Avenir" panose="02000503020000020003" pitchFamily="2" charset="0"/>
              </a:rPr>
              <a:t>Numerose sono le aree di specializzazione produttiva: la barbabietola da </a:t>
            </a:r>
            <a:r>
              <a:rPr lang="it-IT" b="0" i="0" u="none" strike="noStrike" dirty="0">
                <a:solidFill>
                  <a:srgbClr val="93282C"/>
                </a:solidFill>
                <a:effectLst/>
                <a:latin typeface="Avenir" panose="02000503020000020003" pitchFamily="2" charset="0"/>
                <a:hlinkClick r:id="rId3"/>
              </a:rPr>
              <a:t>zucchero</a:t>
            </a:r>
            <a:r>
              <a:rPr lang="it-IT" b="0" i="0" dirty="0">
                <a:solidFill>
                  <a:srgbClr val="000000"/>
                </a:solidFill>
                <a:effectLst/>
                <a:latin typeface="Avenir" panose="02000503020000020003" pitchFamily="2" charset="0"/>
              </a:rPr>
              <a:t> nella provincia di Rovigo, la frutticoltura nel Veronese (mele, pere e pesche) e, soprattutto, la viticoltura nelle colline veronesi e a ridosso del Lago di Garda (zone di produzione del soave, valpolicella e bardolino) e nel Trevigiano (cabernet, merlot, tocai). </a:t>
            </a:r>
          </a:p>
          <a:p>
            <a:pPr algn="l"/>
            <a:r>
              <a:rPr lang="it-IT" b="0" i="0" dirty="0">
                <a:solidFill>
                  <a:srgbClr val="000000"/>
                </a:solidFill>
                <a:effectLst/>
                <a:latin typeface="Avenir" panose="02000503020000020003" pitchFamily="2" charset="0"/>
              </a:rPr>
              <a:t>Il V. è il maggior produttore italiano di uva da vino (10.781.520 q nel 2008) e di vino (8.118.600 hl). </a:t>
            </a:r>
          </a:p>
          <a:p>
            <a:pPr algn="l"/>
            <a:r>
              <a:rPr lang="it-IT" b="0" i="0" dirty="0">
                <a:solidFill>
                  <a:srgbClr val="000000"/>
                </a:solidFill>
                <a:effectLst/>
                <a:latin typeface="Avenir" panose="02000503020000020003" pitchFamily="2" charset="0"/>
              </a:rPr>
              <a:t>L’allevamento del bestiame (bovini e suini) costituisce, per la regione, un’importante </a:t>
            </a:r>
            <a:r>
              <a:rPr lang="it-IT" b="0" i="0" u="none" strike="noStrike" dirty="0">
                <a:solidFill>
                  <a:srgbClr val="93282C"/>
                </a:solidFill>
                <a:effectLst/>
                <a:latin typeface="Avenir" panose="02000503020000020003" pitchFamily="2" charset="0"/>
                <a:hlinkClick r:id="rId4"/>
              </a:rPr>
              <a:t>risorsa</a:t>
            </a:r>
            <a:r>
              <a:rPr lang="it-IT" b="0" i="0" dirty="0">
                <a:solidFill>
                  <a:srgbClr val="000000"/>
                </a:solidFill>
                <a:effectLst/>
                <a:latin typeface="Avenir" panose="02000503020000020003" pitchFamily="2" charset="0"/>
              </a:rPr>
              <a:t> ed è praticato nelle province di Verona, Vicenza, Padova e </a:t>
            </a:r>
            <a:r>
              <a:rPr lang="it-IT" b="0" i="0" u="none" strike="noStrike" dirty="0">
                <a:solidFill>
                  <a:srgbClr val="93282C"/>
                </a:solidFill>
                <a:effectLst/>
                <a:latin typeface="Avenir" panose="02000503020000020003" pitchFamily="2" charset="0"/>
                <a:hlinkClick r:id="rId5"/>
              </a:rPr>
              <a:t>Treviso</a:t>
            </a:r>
            <a:r>
              <a:rPr lang="it-IT" b="0" i="0" dirty="0">
                <a:solidFill>
                  <a:srgbClr val="000000"/>
                </a:solidFill>
                <a:effectLst/>
                <a:latin typeface="Avenir" panose="02000503020000020003" pitchFamily="2" charset="0"/>
              </a:rPr>
              <a:t>. Nelle province di Venezia e Rovigo si sono sviluppati centri pescherecci di rilievo (</a:t>
            </a:r>
            <a:r>
              <a:rPr lang="it-IT" b="0" i="0" u="none" strike="noStrike" dirty="0">
                <a:solidFill>
                  <a:srgbClr val="93282C"/>
                </a:solidFill>
                <a:effectLst/>
                <a:latin typeface="Avenir" panose="02000503020000020003" pitchFamily="2" charset="0"/>
                <a:hlinkClick r:id="rId6"/>
              </a:rPr>
              <a:t>Chioggia</a:t>
            </a:r>
            <a:r>
              <a:rPr lang="it-IT" b="0" i="0" dirty="0">
                <a:solidFill>
                  <a:srgbClr val="000000"/>
                </a:solidFill>
                <a:effectLst/>
                <a:latin typeface="Avenir" panose="02000503020000020003" pitchFamily="2" charset="0"/>
              </a:rPr>
              <a:t>, Caorle) e, accanto a questi, l’industria di trasformazione dei prodotti ittici.</a:t>
            </a:r>
          </a:p>
        </p:txBody>
      </p:sp>
    </p:spTree>
    <p:extLst>
      <p:ext uri="{BB962C8B-B14F-4D97-AF65-F5344CB8AC3E}">
        <p14:creationId xmlns:p14="http://schemas.microsoft.com/office/powerpoint/2010/main" val="91604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F9BBD-5B68-C349-C18F-68AE1C676E97}"/>
              </a:ext>
            </a:extLst>
          </p:cNvPr>
          <p:cNvSpPr>
            <a:spLocks noGrp="1"/>
          </p:cNvSpPr>
          <p:nvPr>
            <p:ph type="title"/>
          </p:nvPr>
        </p:nvSpPr>
        <p:spPr/>
        <p:txBody>
          <a:bodyPr/>
          <a:lstStyle/>
          <a:p>
            <a:r>
              <a:rPr lang="it-IT" dirty="0"/>
              <a:t>Industria</a:t>
            </a:r>
          </a:p>
        </p:txBody>
      </p:sp>
      <p:sp>
        <p:nvSpPr>
          <p:cNvPr id="3" name="Segnaposto contenuto 2">
            <a:extLst>
              <a:ext uri="{FF2B5EF4-FFF2-40B4-BE49-F238E27FC236}">
                <a16:creationId xmlns:a16="http://schemas.microsoft.com/office/drawing/2014/main" id="{41FC5653-AC63-BF36-954C-69F92C34CE1F}"/>
              </a:ext>
            </a:extLst>
          </p:cNvPr>
          <p:cNvSpPr>
            <a:spLocks noGrp="1"/>
          </p:cNvSpPr>
          <p:nvPr>
            <p:ph idx="1"/>
          </p:nvPr>
        </p:nvSpPr>
        <p:spPr>
          <a:xfrm>
            <a:off x="1295400" y="1638300"/>
            <a:ext cx="9601200" cy="4533900"/>
          </a:xfrm>
        </p:spPr>
        <p:txBody>
          <a:bodyPr>
            <a:normAutofit fontScale="77500" lnSpcReduction="20000"/>
          </a:bodyPr>
          <a:lstStyle/>
          <a:p>
            <a:pPr algn="l"/>
            <a:r>
              <a:rPr lang="it-IT" b="0" i="0" dirty="0">
                <a:solidFill>
                  <a:srgbClr val="000000"/>
                </a:solidFill>
                <a:effectLst/>
                <a:latin typeface="Avenir" panose="02000503020000020003" pitchFamily="2" charset="0"/>
              </a:rPr>
              <a:t>Il V. è una delle regioni più industrializzate d’Italia, con un tessuto industriale che poggia su un numero elevatissimo di piccole e medie imprese, specializzate nelle produzioni manifatturiere tradizionali e nella meccanica leggera, diffuse capillarmente sul territorio. </a:t>
            </a:r>
          </a:p>
          <a:p>
            <a:pPr algn="l"/>
            <a:r>
              <a:rPr lang="it-IT" b="0" i="0" dirty="0">
                <a:solidFill>
                  <a:srgbClr val="000000"/>
                </a:solidFill>
                <a:effectLst/>
                <a:latin typeface="Avenir" panose="02000503020000020003" pitchFamily="2" charset="0"/>
              </a:rPr>
              <a:t>Alle piccole e medie imprese si affiancano alcuni grandi gruppi imprenditoriali, operanti in particolare nei settori del tessile-abbigliamento, e aziende che detengono la leadership mondiale di alcuni mercati (per es., la produzione di occhiali). Agli estremi dell’asse centrale, Verona e Venezia costituiscono due realtà a sé stanti: la prima, accanto alle piccole imprese, ha sviluppato un tessuto di industrie di medie e grandi dimensioni, in alcuni comparti integrate, specializzate nei settori alimentare, agro-industriale, meccanico, chimico-farmaceutico, cartario e dell’editoria; la seconda è organizzata su grandi imprese concentrate nel polo di Marghera, operanti nei settori chimico, metallurgico, meccanico, vetrario e dei materiali da costruzione. </a:t>
            </a:r>
          </a:p>
          <a:p>
            <a:pPr algn="l"/>
            <a:r>
              <a:rPr lang="it-IT" b="0" i="0" dirty="0">
                <a:solidFill>
                  <a:srgbClr val="000000"/>
                </a:solidFill>
                <a:effectLst/>
                <a:latin typeface="Avenir" panose="02000503020000020003" pitchFamily="2" charset="0"/>
              </a:rPr>
              <a:t>Nel V. centrale e pedemontano si possono individuare diverse aree specializzate, spazialmente concentrate, facenti capo a piccole ‘costellazioni’ di comuni limitrofi: è il caso dei distretti industriali </a:t>
            </a:r>
            <a:r>
              <a:rPr lang="it-IT" b="0" i="0" dirty="0" err="1">
                <a:solidFill>
                  <a:srgbClr val="000000"/>
                </a:solidFill>
                <a:effectLst/>
                <a:latin typeface="Avenir" panose="02000503020000020003" pitchFamily="2" charset="0"/>
              </a:rPr>
              <a:t>monoproduttivi</a:t>
            </a:r>
            <a:r>
              <a:rPr lang="it-IT" b="0" i="0" dirty="0">
                <a:solidFill>
                  <a:srgbClr val="000000"/>
                </a:solidFill>
                <a:effectLst/>
                <a:latin typeface="Avenir" panose="02000503020000020003" pitchFamily="2" charset="0"/>
              </a:rPr>
              <a:t>, come la concia di Arzignano, l’industria calzaturiera con produzioni di qualità (Riviera del Brenta) e sportive (Montebelluna), il mobilificio della ‘sinistra Piave’ (Conegliano, Susegana, Oderzo, Motta di Livenza) e della bassa veronese, la lavorazione del marmo nelle valli a N di Verona e l’occhialeria nel </a:t>
            </a:r>
            <a:r>
              <a:rPr lang="it-IT" b="0" i="0" u="none" strike="noStrike" dirty="0">
                <a:solidFill>
                  <a:srgbClr val="93282C"/>
                </a:solidFill>
                <a:effectLst/>
                <a:latin typeface="Avenir" panose="02000503020000020003" pitchFamily="2" charset="0"/>
                <a:hlinkClick r:id="rId2"/>
              </a:rPr>
              <a:t>Cadore</a:t>
            </a:r>
            <a:r>
              <a:rPr lang="it-IT" b="0" i="0" dirty="0">
                <a:solidFill>
                  <a:srgbClr val="000000"/>
                </a:solidFill>
                <a:effectLst/>
                <a:latin typeface="Avenir" panose="02000503020000020003" pitchFamily="2" charset="0"/>
              </a:rPr>
              <a:t>. Vi sono, inoltre, alcune aree dove sono presenti, in interdipendenza o autonomamente, due o più comparti produttivi: l’area di Bassano del Grappa, specializzata nella ceramica, nel mobile e con altre importanti diversificazioni produttive; l’alto Vicentino (Schio, Valdagno, </a:t>
            </a:r>
            <a:r>
              <a:rPr lang="it-IT" b="0" i="0" u="none" strike="noStrike" dirty="0">
                <a:solidFill>
                  <a:srgbClr val="93282C"/>
                </a:solidFill>
                <a:effectLst/>
                <a:latin typeface="Avenir" panose="02000503020000020003" pitchFamily="2" charset="0"/>
                <a:hlinkClick r:id="rId3"/>
              </a:rPr>
              <a:t>Thiene</a:t>
            </a:r>
            <a:r>
              <a:rPr lang="it-IT" b="0" i="0" dirty="0">
                <a:solidFill>
                  <a:srgbClr val="000000"/>
                </a:solidFill>
                <a:effectLst/>
                <a:latin typeface="Avenir" panose="02000503020000020003" pitchFamily="2" charset="0"/>
              </a:rPr>
              <a:t>, Dueville, Breganze), dove, accanto al tessile-abbigliamento, si è diffusa la produzione di macchine utensili e per l’industria leggera (tessile).</a:t>
            </a:r>
          </a:p>
          <a:p>
            <a:pPr algn="l"/>
            <a:endParaRPr lang="it-IT" b="0" i="0" dirty="0">
              <a:solidFill>
                <a:srgbClr val="000000"/>
              </a:solidFill>
              <a:effectLst/>
              <a:latin typeface="Avenir" panose="02000503020000020003" pitchFamily="2" charset="0"/>
            </a:endParaRPr>
          </a:p>
          <a:p>
            <a:endParaRPr lang="it-IT" dirty="0"/>
          </a:p>
        </p:txBody>
      </p:sp>
    </p:spTree>
    <p:extLst>
      <p:ext uri="{BB962C8B-B14F-4D97-AF65-F5344CB8AC3E}">
        <p14:creationId xmlns:p14="http://schemas.microsoft.com/office/powerpoint/2010/main" val="366052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706EBA-B9C2-67B6-F883-8B00D0237864}"/>
              </a:ext>
            </a:extLst>
          </p:cNvPr>
          <p:cNvSpPr>
            <a:spLocks noGrp="1"/>
          </p:cNvSpPr>
          <p:nvPr>
            <p:ph type="title"/>
          </p:nvPr>
        </p:nvSpPr>
        <p:spPr>
          <a:xfrm>
            <a:off x="1390650" y="685800"/>
            <a:ext cx="9886950" cy="1485900"/>
          </a:xfrm>
        </p:spPr>
        <p:txBody>
          <a:bodyPr>
            <a:normAutofit/>
          </a:bodyPr>
          <a:lstStyle/>
          <a:p>
            <a:r>
              <a:rPr lang="it-IT" dirty="0"/>
              <a:t>Turismo</a:t>
            </a:r>
          </a:p>
        </p:txBody>
      </p:sp>
      <p:sp>
        <p:nvSpPr>
          <p:cNvPr id="3" name="Segnaposto contenuto 2">
            <a:extLst>
              <a:ext uri="{FF2B5EF4-FFF2-40B4-BE49-F238E27FC236}">
                <a16:creationId xmlns:a16="http://schemas.microsoft.com/office/drawing/2014/main" id="{5BC56FA4-0F17-414B-195E-F62A80B3F797}"/>
              </a:ext>
            </a:extLst>
          </p:cNvPr>
          <p:cNvSpPr>
            <a:spLocks noGrp="1"/>
          </p:cNvSpPr>
          <p:nvPr>
            <p:ph idx="1"/>
          </p:nvPr>
        </p:nvSpPr>
        <p:spPr>
          <a:xfrm>
            <a:off x="1390649" y="2286000"/>
            <a:ext cx="6176776" cy="3581400"/>
          </a:xfrm>
        </p:spPr>
        <p:txBody>
          <a:bodyPr>
            <a:normAutofit/>
          </a:bodyPr>
          <a:lstStyle/>
          <a:p>
            <a:r>
              <a:rPr lang="it-IT" b="0" i="0">
                <a:effectLst/>
                <a:latin typeface="Avenir" panose="02000503020000020003" pitchFamily="2" charset="0"/>
              </a:rPr>
              <a:t>La varietà di ambienti naturali e la ricchezza del patrimonio artistico e culturale della regione hanno favorito lo sviluppo del </a:t>
            </a:r>
            <a:r>
              <a:rPr lang="it-IT" b="0" i="0" u="none" strike="noStrike">
                <a:effectLst/>
                <a:latin typeface="Avenir" panose="02000503020000020003" pitchFamily="2" charset="0"/>
                <a:hlinkClick r:id="rId2"/>
              </a:rPr>
              <a:t>turismo</a:t>
            </a:r>
            <a:r>
              <a:rPr lang="it-IT" b="0" i="0">
                <a:effectLst/>
                <a:latin typeface="Avenir" panose="02000503020000020003" pitchFamily="2" charset="0"/>
              </a:rPr>
              <a:t>, il quale costituisce la seconda principale risorsa economica regionale dopo l’industria. Si possono individuare cinque grandi comprensori: l’area balneare, il comprensorio alpino, l’area del Lago di Garda, il polo termale e le città d’arte. Il V. è una delle regioni italiane con più basso tasso di disoccupazione (3,5% nel 2008, contro il 6,7% nazionale).</a:t>
            </a:r>
          </a:p>
          <a:p>
            <a:endParaRPr lang="it-IT" dirty="0"/>
          </a:p>
        </p:txBody>
      </p:sp>
      <p:pic>
        <p:nvPicPr>
          <p:cNvPr id="5" name="Immagine 4" descr="Immagine che contiene testo, poster, grafica, cartone animato&#10;&#10;Descrizione generata automaticamente">
            <a:extLst>
              <a:ext uri="{FF2B5EF4-FFF2-40B4-BE49-F238E27FC236}">
                <a16:creationId xmlns:a16="http://schemas.microsoft.com/office/drawing/2014/main" id="{9112CDC9-773E-8873-3FBE-F0316D7ADA7F}"/>
              </a:ext>
            </a:extLst>
          </p:cNvPr>
          <p:cNvPicPr>
            <a:picLocks noChangeAspect="1"/>
          </p:cNvPicPr>
          <p:nvPr/>
        </p:nvPicPr>
        <p:blipFill rotWithShape="1">
          <a:blip r:embed="rId3"/>
          <a:srcRect t="2307"/>
          <a:stretch/>
        </p:blipFill>
        <p:spPr>
          <a:xfrm>
            <a:off x="8061437" y="2401556"/>
            <a:ext cx="3211495" cy="3466681"/>
          </a:xfrm>
          <a:prstGeom prst="rect">
            <a:avLst/>
          </a:prstGeom>
        </p:spPr>
      </p:pic>
    </p:spTree>
    <p:extLst>
      <p:ext uri="{BB962C8B-B14F-4D97-AF65-F5344CB8AC3E}">
        <p14:creationId xmlns:p14="http://schemas.microsoft.com/office/powerpoint/2010/main" val="397467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AF2AB9-0398-322B-7555-7DCF7A728B6A}"/>
              </a:ext>
            </a:extLst>
          </p:cNvPr>
          <p:cNvSpPr>
            <a:spLocks noGrp="1"/>
          </p:cNvSpPr>
          <p:nvPr>
            <p:ph type="title"/>
          </p:nvPr>
        </p:nvSpPr>
        <p:spPr>
          <a:xfrm>
            <a:off x="1390650" y="685800"/>
            <a:ext cx="9886950" cy="1485900"/>
          </a:xfrm>
        </p:spPr>
        <p:txBody>
          <a:bodyPr>
            <a:normAutofit/>
          </a:bodyPr>
          <a:lstStyle/>
          <a:p>
            <a:r>
              <a:rPr lang="it-IT" dirty="0"/>
              <a:t>La cucina</a:t>
            </a:r>
          </a:p>
        </p:txBody>
      </p:sp>
      <p:sp>
        <p:nvSpPr>
          <p:cNvPr id="3" name="Segnaposto contenuto 2">
            <a:extLst>
              <a:ext uri="{FF2B5EF4-FFF2-40B4-BE49-F238E27FC236}">
                <a16:creationId xmlns:a16="http://schemas.microsoft.com/office/drawing/2014/main" id="{7E5DF2D8-FCB1-F5B3-3C7A-558393F8B49F}"/>
              </a:ext>
            </a:extLst>
          </p:cNvPr>
          <p:cNvSpPr>
            <a:spLocks noGrp="1"/>
          </p:cNvSpPr>
          <p:nvPr>
            <p:ph idx="1"/>
          </p:nvPr>
        </p:nvSpPr>
        <p:spPr>
          <a:xfrm>
            <a:off x="1390649" y="1469035"/>
            <a:ext cx="6176776" cy="4856813"/>
          </a:xfrm>
        </p:spPr>
        <p:txBody>
          <a:bodyPr>
            <a:normAutofit/>
          </a:bodyPr>
          <a:lstStyle/>
          <a:p>
            <a:pPr>
              <a:spcBef>
                <a:spcPct val="0"/>
              </a:spcBef>
              <a:buFont typeface="Arial" panose="020B0604020202020204" pitchFamily="34" charset="0"/>
              <a:buChar char="•"/>
            </a:pPr>
            <a:r>
              <a:rPr lang="it-IT" sz="1600" dirty="0">
                <a:latin typeface="+mj-lt"/>
                <a:ea typeface="+mj-ea"/>
                <a:cs typeface="+mj-cs"/>
              </a:rPr>
              <a:t>La cucina veneta comprende piatti che richiedono lunghe cotture e che non hanno sapori decisi o piccanti.</a:t>
            </a:r>
            <a:r>
              <a:rPr lang="it-IT" sz="1600" dirty="0">
                <a:latin typeface="+mj-lt"/>
                <a:ea typeface="+mj-ea"/>
                <a:cs typeface="+mj-cs"/>
                <a:hlinkClick r:id="rId2">
                  <a:extLst>
                    <a:ext uri="{A12FA001-AC4F-418D-AE19-62706E023703}">
                      <ahyp:hlinkClr xmlns:ahyp="http://schemas.microsoft.com/office/drawing/2018/hyperlinkcolor" val="tx"/>
                    </a:ext>
                  </a:extLst>
                </a:hlinkClick>
              </a:rPr>
              <a:t>[</a:t>
            </a:r>
            <a:endParaRPr lang="it-IT" sz="1600" dirty="0">
              <a:latin typeface="+mj-lt"/>
              <a:ea typeface="+mj-ea"/>
              <a:cs typeface="+mj-cs"/>
            </a:endParaRPr>
          </a:p>
          <a:p>
            <a:pPr>
              <a:spcBef>
                <a:spcPct val="0"/>
              </a:spcBef>
              <a:buFont typeface="Arial" panose="020B0604020202020204" pitchFamily="34" charset="0"/>
              <a:buChar char="•"/>
            </a:pPr>
            <a:r>
              <a:rPr lang="it-IT" sz="1600" dirty="0">
                <a:latin typeface="+mj-lt"/>
                <a:ea typeface="+mj-ea"/>
                <a:cs typeface="+mj-cs"/>
              </a:rPr>
              <a:t>Il Veneto ha molte ricette a base di riso, tra le quali si possono citare i </a:t>
            </a:r>
            <a:r>
              <a:rPr lang="it-IT" sz="1600" dirty="0">
                <a:latin typeface="+mj-lt"/>
                <a:ea typeface="+mj-ea"/>
                <a:cs typeface="+mj-cs"/>
                <a:hlinkClick r:id="rId3" tooltip="Risi e bisi">
                  <a:extLst>
                    <a:ext uri="{A12FA001-AC4F-418D-AE19-62706E023703}">
                      <ahyp:hlinkClr xmlns:ahyp="http://schemas.microsoft.com/office/drawing/2018/hyperlinkcolor" val="tx"/>
                    </a:ext>
                  </a:extLst>
                </a:hlinkClick>
              </a:rPr>
              <a:t>risi e bisi</a:t>
            </a:r>
            <a:r>
              <a:rPr lang="it-IT" sz="1600" dirty="0">
                <a:latin typeface="+mj-lt"/>
                <a:ea typeface="+mj-ea"/>
                <a:cs typeface="+mj-cs"/>
              </a:rPr>
              <a:t> ("riso e piselli"), uno dei primi più noti della regione, i risi e </a:t>
            </a:r>
            <a:r>
              <a:rPr lang="it-IT" sz="1600" dirty="0" err="1">
                <a:latin typeface="+mj-lt"/>
                <a:ea typeface="+mj-ea"/>
                <a:cs typeface="+mj-cs"/>
              </a:rPr>
              <a:t>fenoci</a:t>
            </a:r>
            <a:r>
              <a:rPr lang="it-IT" sz="1600" dirty="0">
                <a:latin typeface="+mj-lt"/>
                <a:ea typeface="+mj-ea"/>
                <a:cs typeface="+mj-cs"/>
              </a:rPr>
              <a:t> ("riso e finocchi") e altri.</a:t>
            </a:r>
          </a:p>
          <a:p>
            <a:pPr>
              <a:spcBef>
                <a:spcPct val="0"/>
              </a:spcBef>
              <a:buFont typeface="Arial" panose="020B0604020202020204" pitchFamily="34" charset="0"/>
              <a:buChar char="•"/>
            </a:pPr>
            <a:r>
              <a:rPr lang="it-IT" sz="1600" dirty="0">
                <a:latin typeface="+mj-lt"/>
                <a:ea typeface="+mj-ea"/>
                <a:cs typeface="+mj-cs"/>
              </a:rPr>
              <a:t>Il mais spesso sostituisce la pasta e il pane, e viene consumato sotto forma di </a:t>
            </a:r>
            <a:r>
              <a:rPr lang="it-IT" sz="1600" dirty="0">
                <a:latin typeface="+mj-lt"/>
                <a:ea typeface="+mj-ea"/>
                <a:cs typeface="+mj-cs"/>
                <a:hlinkClick r:id="rId4" tooltip="Polenta">
                  <a:extLst>
                    <a:ext uri="{A12FA001-AC4F-418D-AE19-62706E023703}">
                      <ahyp:hlinkClr xmlns:ahyp="http://schemas.microsoft.com/office/drawing/2018/hyperlinkcolor" val="tx"/>
                    </a:ext>
                  </a:extLst>
                </a:hlinkClick>
              </a:rPr>
              <a:t>polente</a:t>
            </a:r>
            <a:r>
              <a:rPr lang="it-IT" sz="1600" dirty="0">
                <a:latin typeface="+mj-lt"/>
                <a:ea typeface="+mj-ea"/>
                <a:cs typeface="+mj-cs"/>
              </a:rPr>
              <a:t> da accompagnare agli </a:t>
            </a:r>
            <a:r>
              <a:rPr lang="it-IT" sz="1600" dirty="0">
                <a:latin typeface="+mj-lt"/>
                <a:ea typeface="+mj-ea"/>
                <a:cs typeface="+mj-cs"/>
                <a:hlinkClick r:id="rId5" tooltip="Polenta e osei">
                  <a:extLst>
                    <a:ext uri="{A12FA001-AC4F-418D-AE19-62706E023703}">
                      <ahyp:hlinkClr xmlns:ahyp="http://schemas.microsoft.com/office/drawing/2018/hyperlinkcolor" val="tx"/>
                    </a:ext>
                  </a:extLst>
                </a:hlinkClick>
              </a:rPr>
              <a:t>osei</a:t>
            </a:r>
            <a:r>
              <a:rPr lang="it-IT" sz="1600" dirty="0">
                <a:latin typeface="+mj-lt"/>
                <a:ea typeface="+mj-ea"/>
                <a:cs typeface="+mj-cs"/>
              </a:rPr>
              <a:t> e il </a:t>
            </a:r>
            <a:r>
              <a:rPr lang="it-IT" sz="1600" dirty="0">
                <a:latin typeface="+mj-lt"/>
                <a:ea typeface="+mj-ea"/>
                <a:cs typeface="+mj-cs"/>
                <a:hlinkClick r:id="rId6" tooltip="Baccalà">
                  <a:extLst>
                    <a:ext uri="{A12FA001-AC4F-418D-AE19-62706E023703}">
                      <ahyp:hlinkClr xmlns:ahyp="http://schemas.microsoft.com/office/drawing/2018/hyperlinkcolor" val="tx"/>
                    </a:ext>
                  </a:extLst>
                </a:hlinkClick>
              </a:rPr>
              <a:t>baccalà</a:t>
            </a:r>
            <a:r>
              <a:rPr lang="it-IT" sz="1600" dirty="0">
                <a:latin typeface="+mj-lt"/>
                <a:ea typeface="+mj-ea"/>
                <a:cs typeface="+mj-cs"/>
              </a:rPr>
              <a:t>. </a:t>
            </a:r>
          </a:p>
          <a:p>
            <a:pPr>
              <a:spcBef>
                <a:spcPct val="0"/>
              </a:spcBef>
              <a:buFont typeface="Arial" panose="020B0604020202020204" pitchFamily="34" charset="0"/>
              <a:buChar char="•"/>
            </a:pPr>
            <a:r>
              <a:rPr lang="it-IT" sz="1600" dirty="0">
                <a:latin typeface="+mj-lt"/>
                <a:ea typeface="+mj-ea"/>
                <a:cs typeface="+mj-cs"/>
              </a:rPr>
              <a:t>Famoso il </a:t>
            </a:r>
            <a:r>
              <a:rPr lang="it-IT" sz="1600" dirty="0">
                <a:latin typeface="+mj-lt"/>
                <a:ea typeface="+mj-ea"/>
                <a:cs typeface="+mj-cs"/>
                <a:hlinkClick r:id="rId7" tooltip="Fegato alla veneziana">
                  <a:extLst>
                    <a:ext uri="{A12FA001-AC4F-418D-AE19-62706E023703}">
                      <ahyp:hlinkClr xmlns:ahyp="http://schemas.microsoft.com/office/drawing/2018/hyperlinkcolor" val="tx"/>
                    </a:ext>
                  </a:extLst>
                </a:hlinkClick>
              </a:rPr>
              <a:t>fegato di vitello alla  veneziana</a:t>
            </a:r>
            <a:r>
              <a:rPr lang="it-IT" sz="1600" dirty="0">
                <a:latin typeface="+mj-lt"/>
                <a:ea typeface="+mj-ea"/>
                <a:cs typeface="+mj-cs"/>
              </a:rPr>
              <a:t>, fatto soffriggere con le cipolle e oggi diffuso in tutta la Penisola, così come quello di pollo o lepre, usato per preparare la salsa </a:t>
            </a:r>
            <a:r>
              <a:rPr lang="it-IT" sz="1600" dirty="0">
                <a:latin typeface="+mj-lt"/>
                <a:ea typeface="+mj-ea"/>
                <a:cs typeface="+mj-cs"/>
                <a:hlinkClick r:id="rId8" tooltip="Pevarada">
                  <a:extLst>
                    <a:ext uri="{A12FA001-AC4F-418D-AE19-62706E023703}">
                      <ahyp:hlinkClr xmlns:ahyp="http://schemas.microsoft.com/office/drawing/2018/hyperlinkcolor" val="tx"/>
                    </a:ext>
                  </a:extLst>
                </a:hlinkClick>
              </a:rPr>
              <a:t>pevarada</a:t>
            </a:r>
            <a:r>
              <a:rPr lang="it-IT" sz="1600" dirty="0">
                <a:latin typeface="+mj-lt"/>
                <a:ea typeface="+mj-ea"/>
                <a:cs typeface="+mj-cs"/>
              </a:rPr>
              <a:t> </a:t>
            </a:r>
          </a:p>
          <a:p>
            <a:pPr>
              <a:spcBef>
                <a:spcPct val="0"/>
              </a:spcBef>
              <a:buFont typeface="Arial" panose="020B0604020202020204" pitchFamily="34" charset="0"/>
              <a:buChar char="•"/>
            </a:pPr>
            <a:r>
              <a:rPr lang="it-IT" sz="1600" dirty="0">
                <a:latin typeface="+mj-lt"/>
                <a:ea typeface="+mj-ea"/>
                <a:cs typeface="+mj-cs"/>
              </a:rPr>
              <a:t>Il Veneto abbonda di salumi e insaccati come le </a:t>
            </a:r>
            <a:r>
              <a:rPr lang="it-IT" sz="1600" dirty="0">
                <a:latin typeface="+mj-lt"/>
                <a:ea typeface="+mj-ea"/>
                <a:cs typeface="+mj-cs"/>
                <a:hlinkClick r:id="rId9" tooltip="Bondiola (la pagina non esiste)">
                  <a:extLst>
                    <a:ext uri="{A12FA001-AC4F-418D-AE19-62706E023703}">
                      <ahyp:hlinkClr xmlns:ahyp="http://schemas.microsoft.com/office/drawing/2018/hyperlinkcolor" val="tx"/>
                    </a:ext>
                  </a:extLst>
                </a:hlinkClick>
              </a:rPr>
              <a:t>bondole</a:t>
            </a:r>
            <a:r>
              <a:rPr lang="it-IT" sz="1600" dirty="0">
                <a:latin typeface="+mj-lt"/>
                <a:ea typeface="+mj-ea"/>
                <a:cs typeface="+mj-cs"/>
              </a:rPr>
              <a:t> con suino e manzo aromatizzati al vino, gli </a:t>
            </a:r>
            <a:r>
              <a:rPr lang="it-IT" sz="1600" dirty="0">
                <a:latin typeface="+mj-lt"/>
                <a:ea typeface="+mj-ea"/>
                <a:cs typeface="+mj-cs"/>
                <a:hlinkClick r:id="rId10" tooltip="Coppa (salume)">
                  <a:extLst>
                    <a:ext uri="{A12FA001-AC4F-418D-AE19-62706E023703}">
                      <ahyp:hlinkClr xmlns:ahyp="http://schemas.microsoft.com/office/drawing/2018/hyperlinkcolor" val="tx"/>
                    </a:ext>
                  </a:extLst>
                </a:hlinkClick>
              </a:rPr>
              <a:t>ossocolli</a:t>
            </a:r>
            <a:r>
              <a:rPr lang="it-IT" sz="1600" dirty="0">
                <a:latin typeface="+mj-lt"/>
                <a:ea typeface="+mj-ea"/>
                <a:cs typeface="+mj-cs"/>
              </a:rPr>
              <a:t>, salami d'asino, cotechini (detti </a:t>
            </a:r>
            <a:r>
              <a:rPr lang="it-IT" sz="1600" dirty="0" err="1">
                <a:latin typeface="+mj-lt"/>
                <a:ea typeface="+mj-ea"/>
                <a:cs typeface="+mj-cs"/>
              </a:rPr>
              <a:t>museti</a:t>
            </a:r>
            <a:r>
              <a:rPr lang="it-IT" sz="1600" dirty="0">
                <a:latin typeface="+mj-lt"/>
                <a:ea typeface="+mj-ea"/>
                <a:cs typeface="+mj-cs"/>
              </a:rPr>
              <a:t>) e sanguinacci (detti </a:t>
            </a:r>
            <a:r>
              <a:rPr lang="it-IT" sz="1600" dirty="0" err="1">
                <a:latin typeface="+mj-lt"/>
                <a:ea typeface="+mj-ea"/>
                <a:cs typeface="+mj-cs"/>
              </a:rPr>
              <a:t>baldon</a:t>
            </a:r>
            <a:r>
              <a:rPr lang="it-IT" sz="1600" dirty="0">
                <a:latin typeface="+mj-lt"/>
                <a:ea typeface="+mj-ea"/>
                <a:cs typeface="+mj-cs"/>
              </a:rPr>
              <a:t>.</a:t>
            </a:r>
          </a:p>
          <a:p>
            <a:pPr>
              <a:spcBef>
                <a:spcPct val="0"/>
              </a:spcBef>
              <a:buFont typeface="Arial" panose="020B0604020202020204" pitchFamily="34" charset="0"/>
              <a:buChar char="•"/>
            </a:pPr>
            <a:r>
              <a:rPr lang="it-IT" sz="1600" dirty="0">
                <a:latin typeface="+mj-lt"/>
                <a:ea typeface="+mj-ea"/>
                <a:cs typeface="+mj-cs"/>
              </a:rPr>
              <a:t>Qui vengono fabbricati importanti formaggi come l’</a:t>
            </a:r>
            <a:r>
              <a:rPr lang="it-IT" sz="1600" dirty="0">
                <a:latin typeface="+mj-lt"/>
                <a:ea typeface="+mj-ea"/>
                <a:cs typeface="+mj-cs"/>
                <a:hlinkClick r:id="rId11" tooltip="Asiago (formaggio)">
                  <a:extLst>
                    <a:ext uri="{A12FA001-AC4F-418D-AE19-62706E023703}">
                      <ahyp:hlinkClr xmlns:ahyp="http://schemas.microsoft.com/office/drawing/2018/hyperlinkcolor" val="tx"/>
                    </a:ext>
                  </a:extLst>
                </a:hlinkClick>
              </a:rPr>
              <a:t>Asiago</a:t>
            </a:r>
            <a:r>
              <a:rPr lang="it-IT" sz="1600" dirty="0">
                <a:latin typeface="+mj-lt"/>
                <a:ea typeface="+mj-ea"/>
                <a:cs typeface="+mj-cs"/>
              </a:rPr>
              <a:t>, il </a:t>
            </a:r>
            <a:r>
              <a:rPr lang="it-IT" sz="1600" dirty="0">
                <a:latin typeface="+mj-lt"/>
                <a:ea typeface="+mj-ea"/>
                <a:cs typeface="+mj-cs"/>
                <a:hlinkClick r:id="rId12" tooltip="Grana Padano">
                  <a:extLst>
                    <a:ext uri="{A12FA001-AC4F-418D-AE19-62706E023703}">
                      <ahyp:hlinkClr xmlns:ahyp="http://schemas.microsoft.com/office/drawing/2018/hyperlinkcolor" val="tx"/>
                    </a:ext>
                  </a:extLst>
                </a:hlinkClick>
              </a:rPr>
              <a:t>Grana Padano</a:t>
            </a:r>
            <a:r>
              <a:rPr lang="it-IT" sz="1600" dirty="0">
                <a:latin typeface="+mj-lt"/>
                <a:ea typeface="+mj-ea"/>
                <a:cs typeface="+mj-cs"/>
              </a:rPr>
              <a:t>, il </a:t>
            </a:r>
            <a:r>
              <a:rPr lang="it-IT" sz="1600" dirty="0">
                <a:latin typeface="+mj-lt"/>
                <a:ea typeface="+mj-ea"/>
                <a:cs typeface="+mj-cs"/>
                <a:hlinkClick r:id="rId13" tooltip="Provolone Valpadana">
                  <a:extLst>
                    <a:ext uri="{A12FA001-AC4F-418D-AE19-62706E023703}">
                      <ahyp:hlinkClr xmlns:ahyp="http://schemas.microsoft.com/office/drawing/2018/hyperlinkcolor" val="tx"/>
                    </a:ext>
                  </a:extLst>
                </a:hlinkClick>
              </a:rPr>
              <a:t>Provolone Valpadana</a:t>
            </a:r>
            <a:r>
              <a:rPr lang="it-IT" sz="1600" dirty="0">
                <a:latin typeface="+mj-lt"/>
                <a:ea typeface="+mj-ea"/>
                <a:cs typeface="+mj-cs"/>
              </a:rPr>
              <a:t> e il </a:t>
            </a:r>
            <a:r>
              <a:rPr lang="it-IT" sz="1600" dirty="0">
                <a:latin typeface="+mj-lt"/>
                <a:ea typeface="+mj-ea"/>
                <a:cs typeface="+mj-cs"/>
                <a:hlinkClick r:id="rId14" tooltip="Taleggio (formaggio)">
                  <a:extLst>
                    <a:ext uri="{A12FA001-AC4F-418D-AE19-62706E023703}">
                      <ahyp:hlinkClr xmlns:ahyp="http://schemas.microsoft.com/office/drawing/2018/hyperlinkcolor" val="tx"/>
                    </a:ext>
                  </a:extLst>
                </a:hlinkClick>
              </a:rPr>
              <a:t>Taleggio</a:t>
            </a:r>
            <a:r>
              <a:rPr lang="it-IT" sz="1600" dirty="0">
                <a:latin typeface="+mj-lt"/>
                <a:ea typeface="+mj-ea"/>
                <a:cs typeface="+mj-cs"/>
              </a:rPr>
              <a:t>.</a:t>
            </a:r>
          </a:p>
          <a:p>
            <a:pPr>
              <a:spcBef>
                <a:spcPct val="0"/>
              </a:spcBef>
              <a:buFont typeface="Arial" panose="020B0604020202020204" pitchFamily="34" charset="0"/>
              <a:buChar char="•"/>
            </a:pPr>
            <a:r>
              <a:rPr lang="it-IT" sz="1600" dirty="0">
                <a:latin typeface="+mj-lt"/>
                <a:ea typeface="+mj-ea"/>
                <a:cs typeface="+mj-cs"/>
              </a:rPr>
              <a:t>Tra i dolci si possono segnalare le frittelle, di cui esistono alcune varianti regionali, i pandori, la cui produzione è tradizionale a Verona.</a:t>
            </a:r>
          </a:p>
        </p:txBody>
      </p:sp>
      <p:pic>
        <p:nvPicPr>
          <p:cNvPr id="4" name="Immagine 3">
            <a:extLst>
              <a:ext uri="{FF2B5EF4-FFF2-40B4-BE49-F238E27FC236}">
                <a16:creationId xmlns:a16="http://schemas.microsoft.com/office/drawing/2014/main" id="{19231D80-1752-650A-0C68-1C3A64CFFB40}"/>
              </a:ext>
            </a:extLst>
          </p:cNvPr>
          <p:cNvPicPr>
            <a:picLocks noChangeAspect="1"/>
          </p:cNvPicPr>
          <p:nvPr/>
        </p:nvPicPr>
        <p:blipFill rotWithShape="1">
          <a:blip r:embed="rId15"/>
          <a:srcRect l="16019" r="22336" b="2"/>
          <a:stretch/>
        </p:blipFill>
        <p:spPr>
          <a:xfrm>
            <a:off x="7853169" y="1580731"/>
            <a:ext cx="3424431" cy="3696537"/>
          </a:xfrm>
          <a:prstGeom prst="rect">
            <a:avLst/>
          </a:prstGeom>
        </p:spPr>
      </p:pic>
    </p:spTree>
    <p:extLst>
      <p:ext uri="{BB962C8B-B14F-4D97-AF65-F5344CB8AC3E}">
        <p14:creationId xmlns:p14="http://schemas.microsoft.com/office/powerpoint/2010/main" val="29682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8A3474-A3A2-4200-9E98-3433E3D19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4" name="Rectangle 13">
            <a:extLst>
              <a:ext uri="{FF2B5EF4-FFF2-40B4-BE49-F238E27FC236}">
                <a16:creationId xmlns:a16="http://schemas.microsoft.com/office/drawing/2014/main" id="{A2B36470-9A0C-4C86-99EB-05358284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D2F460-AD0F-49B5-80F2-18F1F65E3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cibo, ciotola, verdura, ingrediente&#10;&#10;Descrizione generata automaticamente">
            <a:extLst>
              <a:ext uri="{FF2B5EF4-FFF2-40B4-BE49-F238E27FC236}">
                <a16:creationId xmlns:a16="http://schemas.microsoft.com/office/drawing/2014/main" id="{C2AF6509-CEC4-9948-FD86-0F7446232C58}"/>
              </a:ext>
            </a:extLst>
          </p:cNvPr>
          <p:cNvPicPr>
            <a:picLocks noChangeAspect="1"/>
          </p:cNvPicPr>
          <p:nvPr/>
        </p:nvPicPr>
        <p:blipFill>
          <a:blip r:embed="rId2"/>
          <a:stretch>
            <a:fillRect/>
          </a:stretch>
        </p:blipFill>
        <p:spPr>
          <a:xfrm>
            <a:off x="783286" y="1617125"/>
            <a:ext cx="4768093" cy="3623750"/>
          </a:xfrm>
          <a:prstGeom prst="rect">
            <a:avLst/>
          </a:prstGeom>
        </p:spPr>
      </p:pic>
      <p:sp>
        <p:nvSpPr>
          <p:cNvPr id="18" name="Rectangle 17">
            <a:extLst>
              <a:ext uri="{FF2B5EF4-FFF2-40B4-BE49-F238E27FC236}">
                <a16:creationId xmlns:a16="http://schemas.microsoft.com/office/drawing/2014/main" id="{0C634C77-7EAE-486F-BBA9-98DFA032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845" y="480060"/>
            <a:ext cx="539610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1E1235AD-F101-B0E9-08F4-4DAFE722D9A5}"/>
              </a:ext>
            </a:extLst>
          </p:cNvPr>
          <p:cNvPicPr>
            <a:picLocks noChangeAspect="1"/>
          </p:cNvPicPr>
          <p:nvPr/>
        </p:nvPicPr>
        <p:blipFill>
          <a:blip r:embed="rId3"/>
          <a:stretch>
            <a:fillRect/>
          </a:stretch>
        </p:blipFill>
        <p:spPr>
          <a:xfrm>
            <a:off x="6501119" y="1837649"/>
            <a:ext cx="4768093" cy="3182702"/>
          </a:xfrm>
          <a:prstGeom prst="rect">
            <a:avLst/>
          </a:prstGeom>
        </p:spPr>
      </p:pic>
      <p:sp>
        <p:nvSpPr>
          <p:cNvPr id="8" name="CasellaDiTesto 7">
            <a:extLst>
              <a:ext uri="{FF2B5EF4-FFF2-40B4-BE49-F238E27FC236}">
                <a16:creationId xmlns:a16="http://schemas.microsoft.com/office/drawing/2014/main" id="{523C9759-86DE-42CE-998E-BFDF6C0536A6}"/>
              </a:ext>
            </a:extLst>
          </p:cNvPr>
          <p:cNvSpPr txBox="1"/>
          <p:nvPr/>
        </p:nvSpPr>
        <p:spPr>
          <a:xfrm>
            <a:off x="983411" y="5658928"/>
            <a:ext cx="4313208" cy="369332"/>
          </a:xfrm>
          <a:prstGeom prst="rect">
            <a:avLst/>
          </a:prstGeom>
          <a:noFill/>
        </p:spPr>
        <p:txBody>
          <a:bodyPr wrap="square" rtlCol="0">
            <a:spAutoFit/>
          </a:bodyPr>
          <a:lstStyle/>
          <a:p>
            <a:pPr algn="ctr"/>
            <a:r>
              <a:rPr lang="it-IT" dirty="0"/>
              <a:t>Fegato alla veneziana</a:t>
            </a:r>
          </a:p>
        </p:txBody>
      </p:sp>
      <p:sp>
        <p:nvSpPr>
          <p:cNvPr id="9" name="CasellaDiTesto 8">
            <a:extLst>
              <a:ext uri="{FF2B5EF4-FFF2-40B4-BE49-F238E27FC236}">
                <a16:creationId xmlns:a16="http://schemas.microsoft.com/office/drawing/2014/main" id="{A2DC2975-49A4-3EE1-1972-405EED73F9B4}"/>
              </a:ext>
            </a:extLst>
          </p:cNvPr>
          <p:cNvSpPr txBox="1"/>
          <p:nvPr/>
        </p:nvSpPr>
        <p:spPr>
          <a:xfrm>
            <a:off x="6501119" y="5720559"/>
            <a:ext cx="4768092" cy="369332"/>
          </a:xfrm>
          <a:prstGeom prst="rect">
            <a:avLst/>
          </a:prstGeom>
          <a:noFill/>
        </p:spPr>
        <p:txBody>
          <a:bodyPr wrap="square" rtlCol="0">
            <a:spAutoFit/>
          </a:bodyPr>
          <a:lstStyle/>
          <a:p>
            <a:pPr algn="ctr"/>
            <a:r>
              <a:rPr lang="it-IT" dirty="0"/>
              <a:t>Sarde in </a:t>
            </a:r>
            <a:r>
              <a:rPr lang="it-IT" dirty="0" err="1"/>
              <a:t>saor</a:t>
            </a:r>
            <a:endParaRPr lang="it-IT" dirty="0"/>
          </a:p>
        </p:txBody>
      </p:sp>
    </p:spTree>
    <p:extLst>
      <p:ext uri="{BB962C8B-B14F-4D97-AF65-F5344CB8AC3E}">
        <p14:creationId xmlns:p14="http://schemas.microsoft.com/office/powerpoint/2010/main" val="266263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9B37043-3A64-16C9-10DA-F245FCC6F170}"/>
              </a:ext>
            </a:extLst>
          </p:cNvPr>
          <p:cNvPicPr>
            <a:picLocks noChangeAspect="1"/>
          </p:cNvPicPr>
          <p:nvPr/>
        </p:nvPicPr>
        <p:blipFill>
          <a:blip r:embed="rId2"/>
          <a:stretch>
            <a:fillRect/>
          </a:stretch>
        </p:blipFill>
        <p:spPr>
          <a:xfrm>
            <a:off x="2886635" y="57817"/>
            <a:ext cx="6311153" cy="6629363"/>
          </a:xfrm>
          <a:prstGeom prst="rect">
            <a:avLst/>
          </a:prstGeom>
        </p:spPr>
      </p:pic>
    </p:spTree>
    <p:extLst>
      <p:ext uri="{BB962C8B-B14F-4D97-AF65-F5344CB8AC3E}">
        <p14:creationId xmlns:p14="http://schemas.microsoft.com/office/powerpoint/2010/main" val="175183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72F0A-E4D5-EC3C-B601-E1FA2008156E}"/>
              </a:ext>
            </a:extLst>
          </p:cNvPr>
          <p:cNvSpPr>
            <a:spLocks noGrp="1"/>
          </p:cNvSpPr>
          <p:nvPr>
            <p:ph type="title"/>
          </p:nvPr>
        </p:nvSpPr>
        <p:spPr/>
        <p:txBody>
          <a:bodyPr/>
          <a:lstStyle/>
          <a:p>
            <a:r>
              <a:rPr lang="it-IT" dirty="0"/>
              <a:t>Caratteristiche fisiche: le Alpi</a:t>
            </a:r>
          </a:p>
        </p:txBody>
      </p:sp>
      <p:sp>
        <p:nvSpPr>
          <p:cNvPr id="3" name="Segnaposto contenuto 2">
            <a:extLst>
              <a:ext uri="{FF2B5EF4-FFF2-40B4-BE49-F238E27FC236}">
                <a16:creationId xmlns:a16="http://schemas.microsoft.com/office/drawing/2014/main" id="{0E799849-A6C6-EA9A-CA9B-AD59179B5545}"/>
              </a:ext>
            </a:extLst>
          </p:cNvPr>
          <p:cNvSpPr>
            <a:spLocks noGrp="1"/>
          </p:cNvSpPr>
          <p:nvPr>
            <p:ph idx="1"/>
          </p:nvPr>
        </p:nvSpPr>
        <p:spPr/>
        <p:txBody>
          <a:bodyPr>
            <a:normAutofit/>
          </a:bodyPr>
          <a:lstStyle/>
          <a:p>
            <a:r>
              <a:rPr lang="it-IT" b="0" i="0" dirty="0">
                <a:solidFill>
                  <a:srgbClr val="000000"/>
                </a:solidFill>
                <a:effectLst/>
                <a:latin typeface="Avenir" panose="02000503020000020003" pitchFamily="2" charset="0"/>
              </a:rPr>
              <a:t>Il </a:t>
            </a:r>
            <a:r>
              <a:rPr lang="it-IT" b="0" i="0" u="none" strike="noStrike" dirty="0">
                <a:solidFill>
                  <a:srgbClr val="93282C"/>
                </a:solidFill>
                <a:effectLst/>
                <a:latin typeface="Avenir" panose="02000503020000020003" pitchFamily="2" charset="0"/>
                <a:hlinkClick r:id="rId2"/>
              </a:rPr>
              <a:t>territorio</a:t>
            </a:r>
            <a:r>
              <a:rPr lang="it-IT" b="0" i="0" dirty="0">
                <a:solidFill>
                  <a:srgbClr val="000000"/>
                </a:solidFill>
                <a:effectLst/>
                <a:latin typeface="Avenir" panose="02000503020000020003" pitchFamily="2" charset="0"/>
              </a:rPr>
              <a:t> è prevalentemente pianeggiante (56% ca.); le aree montuose occupano il 29%, le colline il 15%. Vi si possono individuare alcune zone geograficamente omogenee: la regione alpina, le fasce prealpina e subalpina, l’alta e la bassa pianura, la </a:t>
            </a:r>
            <a:r>
              <a:rPr lang="it-IT" b="0" i="0" u="none" strike="noStrike" dirty="0">
                <a:solidFill>
                  <a:srgbClr val="93282C"/>
                </a:solidFill>
                <a:effectLst/>
                <a:latin typeface="Avenir" panose="02000503020000020003" pitchFamily="2" charset="0"/>
                <a:hlinkClick r:id="rId3"/>
              </a:rPr>
              <a:t>zona</a:t>
            </a:r>
            <a:r>
              <a:rPr lang="it-IT" b="0" i="0" dirty="0">
                <a:solidFill>
                  <a:srgbClr val="000000"/>
                </a:solidFill>
                <a:effectLst/>
                <a:latin typeface="Avenir" panose="02000503020000020003" pitchFamily="2" charset="0"/>
              </a:rPr>
              <a:t> lagunare e il </a:t>
            </a:r>
            <a:r>
              <a:rPr lang="it-IT" b="0" i="0" u="none" strike="noStrike" dirty="0">
                <a:solidFill>
                  <a:srgbClr val="93282C"/>
                </a:solidFill>
                <a:effectLst/>
                <a:latin typeface="Avenir" panose="02000503020000020003" pitchFamily="2" charset="0"/>
                <a:hlinkClick r:id="rId4"/>
              </a:rPr>
              <a:t>Polesine</a:t>
            </a:r>
            <a:r>
              <a:rPr lang="it-IT" b="0" i="0" dirty="0">
                <a:solidFill>
                  <a:srgbClr val="000000"/>
                </a:solidFill>
                <a:effectLst/>
                <a:latin typeface="Avenir" panose="02000503020000020003" pitchFamily="2" charset="0"/>
              </a:rPr>
              <a:t>. </a:t>
            </a:r>
          </a:p>
          <a:p>
            <a:r>
              <a:rPr lang="it-IT" b="0" i="0" dirty="0">
                <a:solidFill>
                  <a:srgbClr val="000000"/>
                </a:solidFill>
                <a:effectLst/>
                <a:latin typeface="Avenir" panose="02000503020000020003" pitchFamily="2" charset="0"/>
              </a:rPr>
              <a:t>La regione alpina coincide, a grandi linee, con il </a:t>
            </a:r>
            <a:r>
              <a:rPr lang="it-IT" b="0" i="0" u="none" strike="noStrike" dirty="0">
                <a:solidFill>
                  <a:srgbClr val="93282C"/>
                </a:solidFill>
                <a:effectLst/>
                <a:latin typeface="Avenir" panose="02000503020000020003" pitchFamily="2" charset="0"/>
                <a:hlinkClick r:id="rId5"/>
              </a:rPr>
              <a:t>bacino</a:t>
            </a:r>
            <a:r>
              <a:rPr lang="it-IT" b="0" i="0" dirty="0">
                <a:solidFill>
                  <a:srgbClr val="000000"/>
                </a:solidFill>
                <a:effectLst/>
                <a:latin typeface="Avenir" panose="02000503020000020003" pitchFamily="2" charset="0"/>
              </a:rPr>
              <a:t> superiore del Piave e con le </a:t>
            </a:r>
            <a:r>
              <a:rPr lang="it-IT" b="0" i="0" u="none" strike="noStrike" dirty="0">
                <a:solidFill>
                  <a:srgbClr val="93282C"/>
                </a:solidFill>
                <a:effectLst/>
                <a:latin typeface="Avenir" panose="02000503020000020003" pitchFamily="2" charset="0"/>
                <a:hlinkClick r:id="rId6"/>
              </a:rPr>
              <a:t>Dolomiti</a:t>
            </a:r>
            <a:r>
              <a:rPr lang="it-IT" b="0" i="0" dirty="0">
                <a:solidFill>
                  <a:srgbClr val="000000"/>
                </a:solidFill>
                <a:effectLst/>
                <a:latin typeface="Avenir" panose="02000503020000020003" pitchFamily="2" charset="0"/>
              </a:rPr>
              <a:t> orientali. Presenta i tratti tipici del paesaggio dolomitico, con massicci montuosi elevati (2500-3300 m) e isolati</a:t>
            </a:r>
            <a:r>
              <a:rPr lang="it-IT" dirty="0">
                <a:solidFill>
                  <a:srgbClr val="000000"/>
                </a:solidFill>
                <a:latin typeface="Avenir" panose="02000503020000020003" pitchFamily="2" charset="0"/>
              </a:rPr>
              <a:t>: </a:t>
            </a:r>
            <a:r>
              <a:rPr lang="it-IT" b="0" i="0" dirty="0">
                <a:solidFill>
                  <a:srgbClr val="000000"/>
                </a:solidFill>
                <a:effectLst/>
                <a:latin typeface="Avenir" panose="02000503020000020003" pitchFamily="2" charset="0"/>
              </a:rPr>
              <a:t>le Tre Cime di Lavaredo, il Cristallo, le Tofane, la </a:t>
            </a:r>
            <a:r>
              <a:rPr lang="it-IT" b="0" i="0" u="none" strike="noStrike" dirty="0">
                <a:solidFill>
                  <a:srgbClr val="93282C"/>
                </a:solidFill>
                <a:effectLst/>
                <a:latin typeface="Avenir" panose="02000503020000020003" pitchFamily="2" charset="0"/>
                <a:hlinkClick r:id="rId7"/>
              </a:rPr>
              <a:t>Marmolada</a:t>
            </a:r>
            <a:r>
              <a:rPr lang="it-IT" b="0" i="0" dirty="0">
                <a:solidFill>
                  <a:srgbClr val="000000"/>
                </a:solidFill>
                <a:effectLst/>
                <a:latin typeface="Avenir" panose="02000503020000020003" pitchFamily="2" charset="0"/>
              </a:rPr>
              <a:t> (3343 m), l’Antelao (3263 m).</a:t>
            </a:r>
            <a:endParaRPr lang="it-IT" dirty="0"/>
          </a:p>
        </p:txBody>
      </p:sp>
    </p:spTree>
    <p:extLst>
      <p:ext uri="{BB962C8B-B14F-4D97-AF65-F5344CB8AC3E}">
        <p14:creationId xmlns:p14="http://schemas.microsoft.com/office/powerpoint/2010/main" val="128262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92664E-7DCA-85C6-033F-E39A2F175F57}"/>
              </a:ext>
            </a:extLst>
          </p:cNvPr>
          <p:cNvSpPr>
            <a:spLocks noGrp="1"/>
          </p:cNvSpPr>
          <p:nvPr>
            <p:ph type="title"/>
          </p:nvPr>
        </p:nvSpPr>
        <p:spPr/>
        <p:txBody>
          <a:bodyPr/>
          <a:lstStyle/>
          <a:p>
            <a:r>
              <a:rPr lang="it-IT" dirty="0"/>
              <a:t>La media valle del Piave</a:t>
            </a:r>
          </a:p>
        </p:txBody>
      </p:sp>
      <p:sp>
        <p:nvSpPr>
          <p:cNvPr id="3" name="Segnaposto contenuto 2">
            <a:extLst>
              <a:ext uri="{FF2B5EF4-FFF2-40B4-BE49-F238E27FC236}">
                <a16:creationId xmlns:a16="http://schemas.microsoft.com/office/drawing/2014/main" id="{1C5DEB1B-C69D-04DE-9620-C43336617DD7}"/>
              </a:ext>
            </a:extLst>
          </p:cNvPr>
          <p:cNvSpPr>
            <a:spLocks noGrp="1"/>
          </p:cNvSpPr>
          <p:nvPr>
            <p:ph idx="1"/>
          </p:nvPr>
        </p:nvSpPr>
        <p:spPr/>
        <p:txBody>
          <a:bodyPr>
            <a:normAutofit/>
          </a:bodyPr>
          <a:lstStyle/>
          <a:p>
            <a:r>
              <a:rPr lang="it-IT" b="0" i="0" dirty="0">
                <a:solidFill>
                  <a:srgbClr val="000000"/>
                </a:solidFill>
                <a:effectLst/>
                <a:latin typeface="Avenir" panose="02000503020000020003" pitchFamily="2" charset="0"/>
              </a:rPr>
              <a:t>La media valle del Piave, interponendosi fra le Alpi e le Prealpi Bellunesi, fa da transizione fra la regione alpina e la zona prealpina. Quest’ultima, estesa dal Garda al Piave, è costituita da una fascia di rilievi calcarei di altitudine compresa tra 700 e 2300 m, appartenenti in massima parte al </a:t>
            </a:r>
            <a:r>
              <a:rPr lang="it-IT" b="0" i="0" u="none" strike="noStrike" dirty="0">
                <a:solidFill>
                  <a:srgbClr val="93282C"/>
                </a:solidFill>
                <a:effectLst/>
                <a:latin typeface="Avenir" panose="02000503020000020003" pitchFamily="2" charset="0"/>
                <a:hlinkClick r:id="rId2"/>
              </a:rPr>
              <a:t>Cretaceo</a:t>
            </a:r>
            <a:r>
              <a:rPr lang="it-IT" b="0" i="0" dirty="0">
                <a:solidFill>
                  <a:srgbClr val="000000"/>
                </a:solidFill>
                <a:effectLst/>
                <a:latin typeface="Avenir" panose="02000503020000020003" pitchFamily="2" charset="0"/>
              </a:rPr>
              <a:t>. </a:t>
            </a:r>
          </a:p>
          <a:p>
            <a:r>
              <a:rPr lang="it-IT" b="0" i="0" dirty="0">
                <a:solidFill>
                  <a:srgbClr val="000000"/>
                </a:solidFill>
                <a:effectLst/>
                <a:latin typeface="Avenir" panose="02000503020000020003" pitchFamily="2" charset="0"/>
              </a:rPr>
              <a:t>Procedendo da SO verso NE, si incontrano: il gruppo del Baldo e i Monti Lessini, nel Veronese; le Prealpi di Schio, l’Altopiano di Tonezza, l’Altopiano dei Sette Comuni (o di Asiago) e il massiccio del Grappa, che chiude a </a:t>
            </a:r>
            <a:r>
              <a:rPr lang="it-IT" b="0" i="0" dirty="0" err="1">
                <a:solidFill>
                  <a:srgbClr val="000000"/>
                </a:solidFill>
                <a:effectLst/>
                <a:latin typeface="Avenir" panose="02000503020000020003" pitchFamily="2" charset="0"/>
              </a:rPr>
              <a:t>N</a:t>
            </a:r>
            <a:r>
              <a:rPr lang="it-IT" b="0" i="0" dirty="0">
                <a:solidFill>
                  <a:srgbClr val="000000"/>
                </a:solidFill>
                <a:effectLst/>
                <a:latin typeface="Avenir" panose="02000503020000020003" pitchFamily="2" charset="0"/>
              </a:rPr>
              <a:t> la Pianura Veneta, nel Vicentino; le Prealpi Bellunesi; le Prealpi </a:t>
            </a:r>
            <a:r>
              <a:rPr lang="it-IT" b="0" i="0" dirty="0" err="1">
                <a:solidFill>
                  <a:srgbClr val="000000"/>
                </a:solidFill>
                <a:effectLst/>
                <a:latin typeface="Avenir" panose="02000503020000020003" pitchFamily="2" charset="0"/>
              </a:rPr>
              <a:t>Clautane</a:t>
            </a:r>
            <a:r>
              <a:rPr lang="it-IT" b="0" i="0" dirty="0">
                <a:solidFill>
                  <a:srgbClr val="000000"/>
                </a:solidFill>
                <a:effectLst/>
                <a:latin typeface="Avenir" panose="02000503020000020003" pitchFamily="2" charset="0"/>
              </a:rPr>
              <a:t> e dell’Alpago, con l’altopiano carsico del </a:t>
            </a:r>
            <a:r>
              <a:rPr lang="it-IT" b="0" i="0" dirty="0" err="1">
                <a:solidFill>
                  <a:srgbClr val="000000"/>
                </a:solidFill>
                <a:effectLst/>
                <a:latin typeface="Avenir" panose="02000503020000020003" pitchFamily="2" charset="0"/>
              </a:rPr>
              <a:t>Cansiglio</a:t>
            </a:r>
            <a:r>
              <a:rPr lang="it-IT" b="0" i="0" dirty="0">
                <a:solidFill>
                  <a:srgbClr val="000000"/>
                </a:solidFill>
                <a:effectLst/>
                <a:latin typeface="Avenir" panose="02000503020000020003" pitchFamily="2" charset="0"/>
              </a:rPr>
              <a:t>. </a:t>
            </a:r>
            <a:endParaRPr lang="it-IT" dirty="0"/>
          </a:p>
        </p:txBody>
      </p:sp>
    </p:spTree>
    <p:extLst>
      <p:ext uri="{BB962C8B-B14F-4D97-AF65-F5344CB8AC3E}">
        <p14:creationId xmlns:p14="http://schemas.microsoft.com/office/powerpoint/2010/main" val="413080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B64596-8DB2-46F0-62D4-A82DE3D9DF29}"/>
              </a:ext>
            </a:extLst>
          </p:cNvPr>
          <p:cNvSpPr>
            <a:spLocks noGrp="1"/>
          </p:cNvSpPr>
          <p:nvPr>
            <p:ph type="title"/>
          </p:nvPr>
        </p:nvSpPr>
        <p:spPr/>
        <p:txBody>
          <a:bodyPr/>
          <a:lstStyle/>
          <a:p>
            <a:r>
              <a:rPr lang="it-IT" dirty="0"/>
              <a:t>Le pianure</a:t>
            </a:r>
          </a:p>
        </p:txBody>
      </p:sp>
      <p:sp>
        <p:nvSpPr>
          <p:cNvPr id="3" name="Segnaposto contenuto 2">
            <a:extLst>
              <a:ext uri="{FF2B5EF4-FFF2-40B4-BE49-F238E27FC236}">
                <a16:creationId xmlns:a16="http://schemas.microsoft.com/office/drawing/2014/main" id="{7C687438-0509-8907-8406-722CC6B8077F}"/>
              </a:ext>
            </a:extLst>
          </p:cNvPr>
          <p:cNvSpPr>
            <a:spLocks noGrp="1"/>
          </p:cNvSpPr>
          <p:nvPr>
            <p:ph idx="1"/>
          </p:nvPr>
        </p:nvSpPr>
        <p:spPr/>
        <p:txBody>
          <a:bodyPr>
            <a:normAutofit/>
          </a:bodyPr>
          <a:lstStyle/>
          <a:p>
            <a:r>
              <a:rPr lang="it-IT" b="0" i="0" dirty="0">
                <a:solidFill>
                  <a:srgbClr val="000000"/>
                </a:solidFill>
                <a:effectLst/>
                <a:latin typeface="Avenir" panose="02000503020000020003" pitchFamily="2" charset="0"/>
              </a:rPr>
              <a:t>La fascia di rilievi collinari compresa fra il Mincio e il Tagliamento, particolarmente estesa nel Veronese e nel Vicentino (la zona subalpina), è costituita da terreni molto diversi per morfologia e costituzione geologica: le dorsali più basse dei Lessini; i rilievi morenici del Garda, i Colli Asolani, il </a:t>
            </a:r>
            <a:r>
              <a:rPr lang="it-IT" b="0" i="0" u="none" strike="noStrike" dirty="0">
                <a:solidFill>
                  <a:srgbClr val="93282C"/>
                </a:solidFill>
                <a:effectLst/>
                <a:latin typeface="Avenir" panose="02000503020000020003" pitchFamily="2" charset="0"/>
                <a:hlinkClick r:id="rId2"/>
              </a:rPr>
              <a:t>Montello</a:t>
            </a:r>
            <a:r>
              <a:rPr lang="it-IT" b="0" i="0" dirty="0">
                <a:solidFill>
                  <a:srgbClr val="000000"/>
                </a:solidFill>
                <a:effectLst/>
                <a:latin typeface="Avenir" panose="02000503020000020003" pitchFamily="2" charset="0"/>
              </a:rPr>
              <a:t>, di origine glaciale; i Monti Berici e i Colli </a:t>
            </a:r>
            <a:r>
              <a:rPr lang="it-IT" b="0" i="0" u="none" strike="noStrike" dirty="0">
                <a:solidFill>
                  <a:srgbClr val="93282C"/>
                </a:solidFill>
                <a:effectLst/>
                <a:latin typeface="Avenir" panose="02000503020000020003" pitchFamily="2" charset="0"/>
                <a:hlinkClick r:id="rId3"/>
              </a:rPr>
              <a:t>Euganei</a:t>
            </a:r>
            <a:r>
              <a:rPr lang="it-IT" b="0" i="0" dirty="0">
                <a:solidFill>
                  <a:srgbClr val="000000"/>
                </a:solidFill>
                <a:effectLst/>
                <a:latin typeface="Avenir" panose="02000503020000020003" pitchFamily="2" charset="0"/>
              </a:rPr>
              <a:t>, di formazione vulcanica. </a:t>
            </a:r>
          </a:p>
          <a:p>
            <a:r>
              <a:rPr lang="it-IT" b="0" i="0" dirty="0">
                <a:solidFill>
                  <a:srgbClr val="000000"/>
                </a:solidFill>
                <a:effectLst/>
                <a:latin typeface="Avenir" panose="02000503020000020003" pitchFamily="2" charset="0"/>
              </a:rPr>
              <a:t>La Pianura Veneta, parte orientale della </a:t>
            </a:r>
            <a:r>
              <a:rPr lang="it-IT" b="0" i="0" u="none" strike="noStrike" dirty="0">
                <a:solidFill>
                  <a:srgbClr val="93282C"/>
                </a:solidFill>
                <a:effectLst/>
                <a:latin typeface="Avenir" panose="02000503020000020003" pitchFamily="2" charset="0"/>
                <a:hlinkClick r:id="rId4"/>
              </a:rPr>
              <a:t>Pianura Padana</a:t>
            </a:r>
            <a:r>
              <a:rPr lang="it-IT" b="0" i="0" dirty="0">
                <a:solidFill>
                  <a:srgbClr val="000000"/>
                </a:solidFill>
                <a:effectLst/>
                <a:latin typeface="Avenir" panose="02000503020000020003" pitchFamily="2" charset="0"/>
              </a:rPr>
              <a:t>, è divisa in due zone: l’alta pianura, a </a:t>
            </a:r>
            <a:r>
              <a:rPr lang="it-IT" b="0" i="0" dirty="0" err="1">
                <a:solidFill>
                  <a:srgbClr val="000000"/>
                </a:solidFill>
                <a:effectLst/>
                <a:latin typeface="Avenir" panose="02000503020000020003" pitchFamily="2" charset="0"/>
              </a:rPr>
              <a:t>N</a:t>
            </a:r>
            <a:r>
              <a:rPr lang="it-IT" b="0" i="0" dirty="0">
                <a:solidFill>
                  <a:srgbClr val="000000"/>
                </a:solidFill>
                <a:effectLst/>
                <a:latin typeface="Avenir" panose="02000503020000020003" pitchFamily="2" charset="0"/>
              </a:rPr>
              <a:t> della linea delle risorgive, con inclinazione variabile dal 5 al 2‰, arida a causa della permeabilità del terreno; la bassa pianura, a </a:t>
            </a:r>
            <a:r>
              <a:rPr lang="it-IT" b="0" i="0" dirty="0" err="1">
                <a:solidFill>
                  <a:srgbClr val="000000"/>
                </a:solidFill>
                <a:effectLst/>
                <a:latin typeface="Avenir" panose="02000503020000020003" pitchFamily="2" charset="0"/>
              </a:rPr>
              <a:t>S</a:t>
            </a:r>
            <a:r>
              <a:rPr lang="it-IT" b="0" i="0" dirty="0">
                <a:solidFill>
                  <a:srgbClr val="000000"/>
                </a:solidFill>
                <a:effectLst/>
                <a:latin typeface="Avenir" panose="02000503020000020003" pitchFamily="2" charset="0"/>
              </a:rPr>
              <a:t>, per lo più al di sotto dei 50 m s.l.m. e con pendenze inferiori al 2‰, dove abbondano le acque. </a:t>
            </a:r>
          </a:p>
        </p:txBody>
      </p:sp>
    </p:spTree>
    <p:extLst>
      <p:ext uri="{BB962C8B-B14F-4D97-AF65-F5344CB8AC3E}">
        <p14:creationId xmlns:p14="http://schemas.microsoft.com/office/powerpoint/2010/main" val="373555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1604C-BA81-C7B9-DE27-EF2C3AC7B174}"/>
              </a:ext>
            </a:extLst>
          </p:cNvPr>
          <p:cNvSpPr>
            <a:spLocks noGrp="1"/>
          </p:cNvSpPr>
          <p:nvPr>
            <p:ph type="title"/>
          </p:nvPr>
        </p:nvSpPr>
        <p:spPr/>
        <p:txBody>
          <a:bodyPr/>
          <a:lstStyle/>
          <a:p>
            <a:r>
              <a:rPr lang="it-IT" dirty="0"/>
              <a:t>Polesine e fascia costiera adriatica</a:t>
            </a:r>
          </a:p>
        </p:txBody>
      </p:sp>
      <p:sp>
        <p:nvSpPr>
          <p:cNvPr id="3" name="Segnaposto contenuto 2">
            <a:extLst>
              <a:ext uri="{FF2B5EF4-FFF2-40B4-BE49-F238E27FC236}">
                <a16:creationId xmlns:a16="http://schemas.microsoft.com/office/drawing/2014/main" id="{BF2F77C4-185C-38B7-283A-FD58EA6984DE}"/>
              </a:ext>
            </a:extLst>
          </p:cNvPr>
          <p:cNvSpPr>
            <a:spLocks noGrp="1"/>
          </p:cNvSpPr>
          <p:nvPr>
            <p:ph idx="1"/>
          </p:nvPr>
        </p:nvSpPr>
        <p:spPr/>
        <p:txBody>
          <a:bodyPr/>
          <a:lstStyle/>
          <a:p>
            <a:r>
              <a:rPr lang="it-IT" b="0" i="0" dirty="0">
                <a:solidFill>
                  <a:srgbClr val="000000"/>
                </a:solidFill>
                <a:effectLst/>
                <a:latin typeface="Avenir" panose="02000503020000020003" pitchFamily="2" charset="0"/>
              </a:rPr>
              <a:t>Caratteristiche diverse si riscontrano nel Polesine, ovvero la parte di pianura compresa fra l’Adige e il Po, e nella fascia costiera adriatica, che include la zona lagunare e deltizia tra il Brenta e il Tagliamento. </a:t>
            </a:r>
          </a:p>
          <a:p>
            <a:r>
              <a:rPr lang="it-IT" b="0" i="0" dirty="0">
                <a:solidFill>
                  <a:srgbClr val="000000"/>
                </a:solidFill>
                <a:effectLst/>
                <a:latin typeface="Avenir" panose="02000503020000020003" pitchFamily="2" charset="0"/>
              </a:rPr>
              <a:t>Caratteri comuni a queste zone sono la bassissima altitudine (in genere inferiore a 5 m s.l.m.) e pendenze limitate, che favoriscono il ristagno delle acque (controllate mediante canali artificiali, argini e idrovore) e l’accumulo di materiali detritici di origine fluviale lungo le spiagge, con formazione di cordoni litoranei (lidi).</a:t>
            </a:r>
            <a:endParaRPr lang="it-IT" dirty="0"/>
          </a:p>
          <a:p>
            <a:endParaRPr lang="it-IT" dirty="0"/>
          </a:p>
        </p:txBody>
      </p:sp>
    </p:spTree>
    <p:extLst>
      <p:ext uri="{BB962C8B-B14F-4D97-AF65-F5344CB8AC3E}">
        <p14:creationId xmlns:p14="http://schemas.microsoft.com/office/powerpoint/2010/main" val="295060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FB828-0F18-EC32-11D1-76F14CFA3570}"/>
              </a:ext>
            </a:extLst>
          </p:cNvPr>
          <p:cNvSpPr>
            <a:spLocks noGrp="1"/>
          </p:cNvSpPr>
          <p:nvPr>
            <p:ph type="title"/>
          </p:nvPr>
        </p:nvSpPr>
        <p:spPr/>
        <p:txBody>
          <a:bodyPr/>
          <a:lstStyle/>
          <a:p>
            <a:r>
              <a:rPr lang="it-IT" dirty="0"/>
              <a:t>Popolazione</a:t>
            </a:r>
          </a:p>
        </p:txBody>
      </p:sp>
      <p:sp>
        <p:nvSpPr>
          <p:cNvPr id="3" name="Segnaposto contenuto 2">
            <a:extLst>
              <a:ext uri="{FF2B5EF4-FFF2-40B4-BE49-F238E27FC236}">
                <a16:creationId xmlns:a16="http://schemas.microsoft.com/office/drawing/2014/main" id="{4A1FF8CC-27A1-B87C-D2CC-DA4199B0022E}"/>
              </a:ext>
            </a:extLst>
          </p:cNvPr>
          <p:cNvSpPr>
            <a:spLocks noGrp="1"/>
          </p:cNvSpPr>
          <p:nvPr>
            <p:ph idx="1"/>
          </p:nvPr>
        </p:nvSpPr>
        <p:spPr/>
        <p:txBody>
          <a:bodyPr>
            <a:normAutofit fontScale="92500" lnSpcReduction="20000"/>
          </a:bodyPr>
          <a:lstStyle/>
          <a:p>
            <a:r>
              <a:rPr lang="it-IT" b="0" i="0" dirty="0">
                <a:solidFill>
                  <a:srgbClr val="000000"/>
                </a:solidFill>
                <a:effectLst/>
                <a:latin typeface="Avenir" panose="02000503020000020003" pitchFamily="2" charset="0"/>
              </a:rPr>
              <a:t>L’andamento demografico del V. è positivo, con un incremento, negli ultimi 20 anni, del 10,3%. Fino al secondo dopoguerra, vi sono stati consistenti flussi migratori di masse contadine (con punte elevatissime dal Polesine), dapprima diretti verso l’estero e nel Novecento verso le regioni italiane più sviluppate (</a:t>
            </a:r>
            <a:r>
              <a:rPr lang="it-IT" b="0" i="0" u="none" strike="noStrike" dirty="0">
                <a:solidFill>
                  <a:srgbClr val="93282C"/>
                </a:solidFill>
                <a:effectLst/>
                <a:latin typeface="Avenir" panose="02000503020000020003" pitchFamily="2" charset="0"/>
                <a:hlinkClick r:id="rId2"/>
              </a:rPr>
              <a:t>Lombardia</a:t>
            </a:r>
            <a:r>
              <a:rPr lang="it-IT" b="0" i="0" dirty="0">
                <a:solidFill>
                  <a:srgbClr val="000000"/>
                </a:solidFill>
                <a:effectLst/>
                <a:latin typeface="Avenir" panose="02000503020000020003" pitchFamily="2" charset="0"/>
              </a:rPr>
              <a:t> e </a:t>
            </a:r>
            <a:r>
              <a:rPr lang="it-IT" b="0" i="0" u="none" strike="noStrike" dirty="0">
                <a:solidFill>
                  <a:srgbClr val="93282C"/>
                </a:solidFill>
                <a:effectLst/>
                <a:latin typeface="Avenir" panose="02000503020000020003" pitchFamily="2" charset="0"/>
                <a:hlinkClick r:id="rId3"/>
              </a:rPr>
              <a:t>Piemonte</a:t>
            </a:r>
            <a:r>
              <a:rPr lang="it-IT" b="0" i="0" dirty="0">
                <a:solidFill>
                  <a:srgbClr val="000000"/>
                </a:solidFill>
                <a:effectLst/>
                <a:latin typeface="Avenir" panose="02000503020000020003" pitchFamily="2" charset="0"/>
              </a:rPr>
              <a:t>). </a:t>
            </a:r>
          </a:p>
          <a:p>
            <a:r>
              <a:rPr lang="it-IT" b="0" i="0" dirty="0">
                <a:solidFill>
                  <a:srgbClr val="000000"/>
                </a:solidFill>
                <a:effectLst/>
                <a:latin typeface="Avenir" panose="02000503020000020003" pitchFamily="2" charset="0"/>
              </a:rPr>
              <a:t>Gli anni 1960 e 1970 hanno registrato un forte incremento demografico, sostenuto da tassi di natalità elevati e, a partire dal 1969, dall’inversione di tendenza del saldo migratorio, diventato finalmente di segno positivo. </a:t>
            </a:r>
          </a:p>
          <a:p>
            <a:r>
              <a:rPr lang="it-IT" b="0" i="0" dirty="0">
                <a:solidFill>
                  <a:srgbClr val="000000"/>
                </a:solidFill>
                <a:effectLst/>
                <a:latin typeface="Avenir" panose="02000503020000020003" pitchFamily="2" charset="0"/>
              </a:rPr>
              <a:t>L’attuale crescita della </a:t>
            </a:r>
            <a:r>
              <a:rPr lang="it-IT" b="0" i="0" u="none" strike="noStrike" dirty="0">
                <a:solidFill>
                  <a:srgbClr val="93282C"/>
                </a:solidFill>
                <a:effectLst/>
                <a:latin typeface="Avenir" panose="02000503020000020003" pitchFamily="2" charset="0"/>
                <a:hlinkClick r:id="rId4"/>
              </a:rPr>
              <a:t>popolazione</a:t>
            </a:r>
            <a:r>
              <a:rPr lang="it-IT" b="0" i="0" dirty="0">
                <a:solidFill>
                  <a:srgbClr val="000000"/>
                </a:solidFill>
                <a:effectLst/>
                <a:latin typeface="Avenir" panose="02000503020000020003" pitchFamily="2" charset="0"/>
              </a:rPr>
              <a:t> si deve, viceversa, alla immigrazione, mentre le nascite sono di segno negativo dal 1979. </a:t>
            </a:r>
          </a:p>
          <a:p>
            <a:r>
              <a:rPr lang="it-IT" b="0" i="0" dirty="0">
                <a:solidFill>
                  <a:srgbClr val="000000"/>
                </a:solidFill>
                <a:effectLst/>
                <a:latin typeface="Avenir" panose="02000503020000020003" pitchFamily="2" charset="0"/>
              </a:rPr>
              <a:t>Dal </a:t>
            </a:r>
            <a:r>
              <a:rPr lang="it-IT" b="0" i="0" u="none" strike="noStrike" dirty="0">
                <a:solidFill>
                  <a:srgbClr val="93282C"/>
                </a:solidFill>
                <a:effectLst/>
                <a:latin typeface="Avenir" panose="02000503020000020003" pitchFamily="2" charset="0"/>
                <a:hlinkClick r:id="rId5"/>
              </a:rPr>
              <a:t>censimento</a:t>
            </a:r>
            <a:r>
              <a:rPr lang="it-IT" b="0" i="0" dirty="0">
                <a:solidFill>
                  <a:srgbClr val="000000"/>
                </a:solidFill>
                <a:effectLst/>
                <a:latin typeface="Avenir" panose="02000503020000020003" pitchFamily="2" charset="0"/>
              </a:rPr>
              <a:t> del 1991, quasi tutti i comuni capoluogo, con l’eccezione di </a:t>
            </a:r>
            <a:r>
              <a:rPr lang="it-IT" b="0" i="0" u="none" strike="noStrike" dirty="0">
                <a:solidFill>
                  <a:srgbClr val="93282C"/>
                </a:solidFill>
                <a:effectLst/>
                <a:latin typeface="Avenir" panose="02000503020000020003" pitchFamily="2" charset="0"/>
                <a:hlinkClick r:id="rId6"/>
              </a:rPr>
              <a:t>Verona</a:t>
            </a:r>
            <a:r>
              <a:rPr lang="it-IT" b="0" i="0" dirty="0">
                <a:solidFill>
                  <a:srgbClr val="000000"/>
                </a:solidFill>
                <a:effectLst/>
                <a:latin typeface="Avenir" panose="02000503020000020003" pitchFamily="2" charset="0"/>
              </a:rPr>
              <a:t> e </a:t>
            </a:r>
            <a:r>
              <a:rPr lang="it-IT" b="0" i="0" u="none" strike="noStrike" dirty="0">
                <a:solidFill>
                  <a:srgbClr val="93282C"/>
                </a:solidFill>
                <a:effectLst/>
                <a:latin typeface="Avenir" panose="02000503020000020003" pitchFamily="2" charset="0"/>
                <a:hlinkClick r:id="rId7"/>
              </a:rPr>
              <a:t>Vicenza</a:t>
            </a:r>
            <a:r>
              <a:rPr lang="it-IT" b="0" i="0" dirty="0">
                <a:solidFill>
                  <a:srgbClr val="000000"/>
                </a:solidFill>
                <a:effectLst/>
                <a:latin typeface="Avenir" panose="02000503020000020003" pitchFamily="2" charset="0"/>
              </a:rPr>
              <a:t>, hanno perso popolazione; la punta massima si registra a Venezia (−16,5%), a causa del drammatico declino del centro storico. </a:t>
            </a:r>
          </a:p>
        </p:txBody>
      </p:sp>
    </p:spTree>
    <p:extLst>
      <p:ext uri="{BB962C8B-B14F-4D97-AF65-F5344CB8AC3E}">
        <p14:creationId xmlns:p14="http://schemas.microsoft.com/office/powerpoint/2010/main" val="8971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86697-76C5-C33E-007D-96A680C8E42B}"/>
              </a:ext>
            </a:extLst>
          </p:cNvPr>
          <p:cNvSpPr>
            <a:spLocks noGrp="1"/>
          </p:cNvSpPr>
          <p:nvPr>
            <p:ph type="title"/>
          </p:nvPr>
        </p:nvSpPr>
        <p:spPr/>
        <p:txBody>
          <a:bodyPr/>
          <a:lstStyle/>
          <a:p>
            <a:r>
              <a:rPr lang="it-IT" dirty="0"/>
              <a:t>Come cambia la popolazione in Veneto</a:t>
            </a:r>
          </a:p>
        </p:txBody>
      </p:sp>
      <p:sp>
        <p:nvSpPr>
          <p:cNvPr id="3" name="Segnaposto contenuto 2">
            <a:extLst>
              <a:ext uri="{FF2B5EF4-FFF2-40B4-BE49-F238E27FC236}">
                <a16:creationId xmlns:a16="http://schemas.microsoft.com/office/drawing/2014/main" id="{F65D1EBC-3814-F2D8-BCEA-A7796A40CAB9}"/>
              </a:ext>
            </a:extLst>
          </p:cNvPr>
          <p:cNvSpPr>
            <a:spLocks noGrp="1"/>
          </p:cNvSpPr>
          <p:nvPr>
            <p:ph idx="1"/>
          </p:nvPr>
        </p:nvSpPr>
        <p:spPr/>
        <p:txBody>
          <a:bodyPr>
            <a:normAutofit fontScale="92500" lnSpcReduction="20000"/>
          </a:bodyPr>
          <a:lstStyle/>
          <a:p>
            <a:r>
              <a:rPr lang="it-IT" b="0" i="0" dirty="0">
                <a:solidFill>
                  <a:srgbClr val="000000"/>
                </a:solidFill>
                <a:effectLst/>
                <a:latin typeface="Avenir" panose="02000503020000020003" pitchFamily="2" charset="0"/>
              </a:rPr>
              <a:t>I processi insediativi si vanno ridisegnando soprattutto nell’ambito di realtà produttive in crisi o in fase di riorganizzazione: caso emblematico è il Bellunese, dove il continuo decremento di residenti, soprattutto legato all’esodo di giovani in cerca di occupazione, si associa a un sensibile invecchiamento della popolazione locale. </a:t>
            </a:r>
          </a:p>
          <a:p>
            <a:r>
              <a:rPr lang="it-IT" b="0" i="0" dirty="0">
                <a:solidFill>
                  <a:srgbClr val="000000"/>
                </a:solidFill>
                <a:effectLst/>
                <a:latin typeface="Avenir" panose="02000503020000020003" pitchFamily="2" charset="0"/>
              </a:rPr>
              <a:t>Al contrario, si vanno riqualificando, anche sotto l’aspetto demografico, alcune aree localizzate ai margini degli assi principali di traffico, in più casi favorite dall’espansione della rete infrastrutturale, in particolare nel settore compreso fra Verona, </a:t>
            </a:r>
            <a:r>
              <a:rPr lang="it-IT" b="0" i="0" u="none" strike="noStrike" dirty="0">
                <a:solidFill>
                  <a:srgbClr val="93282C"/>
                </a:solidFill>
                <a:effectLst/>
                <a:latin typeface="Avenir" panose="02000503020000020003" pitchFamily="2" charset="0"/>
                <a:hlinkClick r:id="rId2"/>
              </a:rPr>
              <a:t>Padova</a:t>
            </a:r>
            <a:r>
              <a:rPr lang="it-IT" b="0" i="0" dirty="0">
                <a:solidFill>
                  <a:srgbClr val="000000"/>
                </a:solidFill>
                <a:effectLst/>
                <a:latin typeface="Avenir" panose="02000503020000020003" pitchFamily="2" charset="0"/>
              </a:rPr>
              <a:t> e Venezia, cui si va progressivamente collegando l’</a:t>
            </a:r>
            <a:r>
              <a:rPr lang="it-IT" b="0" i="0" u="none" strike="noStrike" dirty="0">
                <a:solidFill>
                  <a:srgbClr val="93282C"/>
                </a:solidFill>
                <a:effectLst/>
                <a:latin typeface="Avenir" panose="02000503020000020003" pitchFamily="2" charset="0"/>
                <a:hlinkClick r:id="rId3"/>
              </a:rPr>
              <a:t>area</a:t>
            </a:r>
            <a:r>
              <a:rPr lang="it-IT" b="0" i="0" dirty="0">
                <a:solidFill>
                  <a:srgbClr val="000000"/>
                </a:solidFill>
                <a:effectLst/>
                <a:latin typeface="Avenir" panose="02000503020000020003" pitchFamily="2" charset="0"/>
              </a:rPr>
              <a:t> provinciale di </a:t>
            </a:r>
            <a:r>
              <a:rPr lang="it-IT" b="0" i="0" u="none" strike="noStrike" dirty="0">
                <a:solidFill>
                  <a:srgbClr val="93282C"/>
                </a:solidFill>
                <a:effectLst/>
                <a:latin typeface="Avenir" panose="02000503020000020003" pitchFamily="2" charset="0"/>
                <a:hlinkClick r:id="rId4"/>
              </a:rPr>
              <a:t>Rovigo</a:t>
            </a:r>
            <a:r>
              <a:rPr lang="it-IT" b="0" i="0" dirty="0">
                <a:solidFill>
                  <a:srgbClr val="000000"/>
                </a:solidFill>
                <a:effectLst/>
                <a:latin typeface="Avenir" panose="02000503020000020003" pitchFamily="2" charset="0"/>
              </a:rPr>
              <a:t>. </a:t>
            </a:r>
          </a:p>
          <a:p>
            <a:r>
              <a:rPr lang="it-IT" b="0" i="0" dirty="0">
                <a:solidFill>
                  <a:srgbClr val="000000"/>
                </a:solidFill>
                <a:effectLst/>
                <a:latin typeface="Avenir" panose="02000503020000020003" pitchFamily="2" charset="0"/>
              </a:rPr>
              <a:t>Contrariamente a quanto si è verificato nelle regioni con una struttura urbana fortemente polarizzata (Lombardia e Piemonte), i processi di ridistribuzione spaziale non hanno modificato il tradizionale modello insediativo policentrico del V., il quale ha assunto una configurazione ancora più marcata. </a:t>
            </a:r>
            <a:endParaRPr lang="it-IT" dirty="0"/>
          </a:p>
        </p:txBody>
      </p:sp>
    </p:spTree>
    <p:extLst>
      <p:ext uri="{BB962C8B-B14F-4D97-AF65-F5344CB8AC3E}">
        <p14:creationId xmlns:p14="http://schemas.microsoft.com/office/powerpoint/2010/main" val="197916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829509-B53E-52BA-E279-4CF55E3D06CC}"/>
              </a:ext>
            </a:extLst>
          </p:cNvPr>
          <p:cNvSpPr>
            <a:spLocks noGrp="1"/>
          </p:cNvSpPr>
          <p:nvPr>
            <p:ph type="title"/>
          </p:nvPr>
        </p:nvSpPr>
        <p:spPr/>
        <p:txBody>
          <a:bodyPr/>
          <a:lstStyle/>
          <a:p>
            <a:r>
              <a:rPr lang="it-IT" dirty="0"/>
              <a:t>I dialetti veneti</a:t>
            </a:r>
          </a:p>
        </p:txBody>
      </p:sp>
      <p:sp>
        <p:nvSpPr>
          <p:cNvPr id="3" name="Segnaposto contenuto 2">
            <a:extLst>
              <a:ext uri="{FF2B5EF4-FFF2-40B4-BE49-F238E27FC236}">
                <a16:creationId xmlns:a16="http://schemas.microsoft.com/office/drawing/2014/main" id="{88F2DD69-1683-4C10-C97D-7E4F690B5B90}"/>
              </a:ext>
            </a:extLst>
          </p:cNvPr>
          <p:cNvSpPr>
            <a:spLocks noGrp="1"/>
          </p:cNvSpPr>
          <p:nvPr>
            <p:ph idx="1"/>
          </p:nvPr>
        </p:nvSpPr>
        <p:spPr/>
        <p:txBody>
          <a:bodyPr>
            <a:normAutofit/>
          </a:bodyPr>
          <a:lstStyle/>
          <a:p>
            <a:r>
              <a:rPr lang="it-IT" b="0" i="0" dirty="0">
                <a:solidFill>
                  <a:srgbClr val="000000"/>
                </a:solidFill>
                <a:effectLst/>
                <a:latin typeface="Avenir" panose="02000503020000020003" pitchFamily="2" charset="0"/>
              </a:rPr>
              <a:t>I dialetti veneti rientrano nel gruppo dei dialetti italiani settentrionali</a:t>
            </a:r>
            <a:r>
              <a:rPr lang="it-IT" dirty="0">
                <a:solidFill>
                  <a:srgbClr val="000000"/>
                </a:solidFill>
                <a:latin typeface="Avenir" panose="02000503020000020003" pitchFamily="2" charset="0"/>
              </a:rPr>
              <a:t>.</a:t>
            </a:r>
          </a:p>
          <a:p>
            <a:r>
              <a:rPr lang="it-IT" b="0" i="0" dirty="0">
                <a:solidFill>
                  <a:srgbClr val="000000"/>
                </a:solidFill>
                <a:effectLst/>
                <a:latin typeface="Avenir" panose="02000503020000020003" pitchFamily="2" charset="0"/>
              </a:rPr>
              <a:t>All’interno dei dialetti veneti si possono distinguere due tipi: </a:t>
            </a:r>
            <a:r>
              <a:rPr lang="it-IT" b="0" i="1" dirty="0">
                <a:solidFill>
                  <a:srgbClr val="000000"/>
                </a:solidFill>
                <a:effectLst/>
                <a:latin typeface="Avenir" panose="02000503020000020003" pitchFamily="2" charset="0"/>
              </a:rPr>
              <a:t>a</a:t>
            </a:r>
            <a:r>
              <a:rPr lang="it-IT" b="0" i="0" dirty="0">
                <a:solidFill>
                  <a:srgbClr val="000000"/>
                </a:solidFill>
                <a:effectLst/>
                <a:latin typeface="Avenir" panose="02000503020000020003" pitchFamily="2" charset="0"/>
              </a:rPr>
              <a:t>) il veneziano, a oriente, che comprende Venezia e i territori limitrofi, in cui la parlata di Venezia si è diffusa, a partire dal 12° sec., imponendosi per il suo prestigio politico e letterario; </a:t>
            </a:r>
            <a:r>
              <a:rPr lang="it-IT" b="0" i="1" dirty="0">
                <a:solidFill>
                  <a:srgbClr val="000000"/>
                </a:solidFill>
                <a:effectLst/>
                <a:latin typeface="Avenir" panose="02000503020000020003" pitchFamily="2" charset="0"/>
              </a:rPr>
              <a:t>b</a:t>
            </a:r>
            <a:r>
              <a:rPr lang="it-IT" b="0" i="0" dirty="0">
                <a:solidFill>
                  <a:srgbClr val="000000"/>
                </a:solidFill>
                <a:effectLst/>
                <a:latin typeface="Avenir" panose="02000503020000020003" pitchFamily="2" charset="0"/>
              </a:rPr>
              <a:t>) il trentino, a </a:t>
            </a:r>
            <a:r>
              <a:rPr lang="it-IT" b="0" i="0" u="none" strike="noStrike" dirty="0">
                <a:solidFill>
                  <a:srgbClr val="93282C"/>
                </a:solidFill>
                <a:effectLst/>
                <a:latin typeface="Avenir" panose="02000503020000020003" pitchFamily="2" charset="0"/>
                <a:hlinkClick r:id="rId2"/>
              </a:rPr>
              <a:t>occidente</a:t>
            </a:r>
            <a:r>
              <a:rPr lang="it-IT" b="0" i="0" dirty="0">
                <a:solidFill>
                  <a:srgbClr val="000000"/>
                </a:solidFill>
                <a:effectLst/>
                <a:latin typeface="Avenir" panose="02000503020000020003" pitchFamily="2" charset="0"/>
              </a:rPr>
              <a:t> (salvo le parlate della Valsugana e della Val Lagarina che si riaccostano al tipo veneziano), caratterizzato dalle vocali miste </a:t>
            </a:r>
            <a:r>
              <a:rPr lang="it-IT" b="0" i="1" dirty="0">
                <a:solidFill>
                  <a:srgbClr val="000000"/>
                </a:solidFill>
                <a:effectLst/>
                <a:latin typeface="Avenir" panose="02000503020000020003" pitchFamily="2" charset="0"/>
              </a:rPr>
              <a:t>ö</a:t>
            </a:r>
            <a:r>
              <a:rPr lang="it-IT" b="0" i="0" dirty="0">
                <a:solidFill>
                  <a:srgbClr val="000000"/>
                </a:solidFill>
                <a:effectLst/>
                <a:latin typeface="Avenir" panose="02000503020000020003" pitchFamily="2" charset="0"/>
              </a:rPr>
              <a:t> e </a:t>
            </a:r>
            <a:r>
              <a:rPr lang="it-IT" b="0" i="1" dirty="0">
                <a:solidFill>
                  <a:srgbClr val="000000"/>
                </a:solidFill>
                <a:effectLst/>
                <a:latin typeface="Avenir" panose="02000503020000020003" pitchFamily="2" charset="0"/>
              </a:rPr>
              <a:t>ü</a:t>
            </a:r>
            <a:r>
              <a:rPr lang="it-IT" b="0" i="0" dirty="0">
                <a:solidFill>
                  <a:srgbClr val="000000"/>
                </a:solidFill>
                <a:effectLst/>
                <a:latin typeface="Avenir" panose="02000503020000020003" pitchFamily="2" charset="0"/>
              </a:rPr>
              <a:t> e vicino alle parlate della Lombardia occidentale.</a:t>
            </a:r>
            <a:endParaRPr lang="it-IT" dirty="0"/>
          </a:p>
        </p:txBody>
      </p:sp>
    </p:spTree>
    <p:extLst>
      <p:ext uri="{BB962C8B-B14F-4D97-AF65-F5344CB8AC3E}">
        <p14:creationId xmlns:p14="http://schemas.microsoft.com/office/powerpoint/2010/main" val="1904174056"/>
      </p:ext>
    </p:extLst>
  </p:cSld>
  <p:clrMapOvr>
    <a:masterClrMapping/>
  </p:clrMapOvr>
</p:sld>
</file>

<file path=ppt/theme/theme1.xml><?xml version="1.0" encoding="utf-8"?>
<a:theme xmlns:a="http://schemas.openxmlformats.org/drawingml/2006/main" name="Ritaglio">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Ritaglio</Template>
  <TotalTime>19</TotalTime>
  <Words>2199</Words>
  <Application>Microsoft Macintosh PowerPoint</Application>
  <PresentationFormat>Widescreen</PresentationFormat>
  <Paragraphs>55</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Avenir</vt:lpstr>
      <vt:lpstr>Franklin Gothic Book</vt:lpstr>
      <vt:lpstr>Ritaglio</vt:lpstr>
      <vt:lpstr>Veneto</vt:lpstr>
      <vt:lpstr>Presentazione standard di PowerPoint</vt:lpstr>
      <vt:lpstr>Caratteristiche fisiche: le Alpi</vt:lpstr>
      <vt:lpstr>La media valle del Piave</vt:lpstr>
      <vt:lpstr>Le pianure</vt:lpstr>
      <vt:lpstr>Polesine e fascia costiera adriatica</vt:lpstr>
      <vt:lpstr>Popolazione</vt:lpstr>
      <vt:lpstr>Come cambia la popolazione in Veneto</vt:lpstr>
      <vt:lpstr>I dialetti veneti</vt:lpstr>
      <vt:lpstr>Economia</vt:lpstr>
      <vt:lpstr>Agricoltura</vt:lpstr>
      <vt:lpstr>Industria</vt:lpstr>
      <vt:lpstr>Turismo</vt:lpstr>
      <vt:lpstr>La cucina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Veneto</dc:title>
  <dc:creator>Stefano Pozzoli</dc:creator>
  <cp:lastModifiedBy>Stefano Pozzoli</cp:lastModifiedBy>
  <cp:revision>6</cp:revision>
  <dcterms:created xsi:type="dcterms:W3CDTF">2024-04-25T17:48:19Z</dcterms:created>
  <dcterms:modified xsi:type="dcterms:W3CDTF">2024-06-05T05:05:32Z</dcterms:modified>
</cp:coreProperties>
</file>