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DAC12-C326-4491-B176-68B7D9818A70}" type="datetimeFigureOut">
              <a:rPr lang="it-IT" smtClean="0"/>
              <a:t>19/05/2024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41520-8AA6-42D4-AB07-468E07672FB3}" type="slidenum">
              <a:rPr lang="it-IT" smtClean="0"/>
              <a:t>‹N›</a:t>
            </a:fld>
            <a:endParaRPr lang="it-IT"/>
          </a:p>
        </p:txBody>
      </p:sp>
    </p:spTree>
    <p:extLst>
      <p:ext uri="{BB962C8B-B14F-4D97-AF65-F5344CB8AC3E}">
        <p14:creationId xmlns:p14="http://schemas.microsoft.com/office/powerpoint/2010/main" val="414651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CE41520-8AA6-42D4-AB07-468E07672FB3}" type="slidenum">
              <a:rPr lang="it-IT" smtClean="0"/>
              <a:t>15</a:t>
            </a:fld>
            <a:endParaRPr lang="it-IT"/>
          </a:p>
        </p:txBody>
      </p:sp>
    </p:spTree>
    <p:extLst>
      <p:ext uri="{BB962C8B-B14F-4D97-AF65-F5344CB8AC3E}">
        <p14:creationId xmlns:p14="http://schemas.microsoft.com/office/powerpoint/2010/main" val="199373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61006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C1E1FAD-7351-4908-963A-08EA8E4AB7A0}"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307442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1406600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4276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1663013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232867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1375744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4067338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109024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80844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155646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C1E1FAD-7351-4908-963A-08EA8E4AB7A0}"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345675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C1E1FAD-7351-4908-963A-08EA8E4AB7A0}" type="datetimeFigureOut">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18323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276685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251109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8C1E1FAD-7351-4908-963A-08EA8E4AB7A0}" type="datetimeFigureOut">
              <a:rPr lang="en-US" smtClean="0"/>
              <a:t>5/19/2024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127729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C1E1FAD-7351-4908-963A-08EA8E4AB7A0}"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‹N›</a:t>
            </a:fld>
            <a:endParaRPr lang="en-US"/>
          </a:p>
        </p:txBody>
      </p:sp>
    </p:spTree>
    <p:extLst>
      <p:ext uri="{BB962C8B-B14F-4D97-AF65-F5344CB8AC3E}">
        <p14:creationId xmlns:p14="http://schemas.microsoft.com/office/powerpoint/2010/main" val="428440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1E1FAD-7351-4908-963A-08EA8E4AB7A0}" type="datetimeFigureOut">
              <a:rPr lang="en-US" smtClean="0"/>
              <a:t>5/19/2024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CF2D47E-0AF1-4C27-801F-64E3E5BF7F72}" type="slidenum">
              <a:rPr lang="en-US" smtClean="0"/>
              <a:t>‹N›</a:t>
            </a:fld>
            <a:endParaRPr lang="en-US"/>
          </a:p>
        </p:txBody>
      </p:sp>
    </p:spTree>
    <p:extLst>
      <p:ext uri="{BB962C8B-B14F-4D97-AF65-F5344CB8AC3E}">
        <p14:creationId xmlns:p14="http://schemas.microsoft.com/office/powerpoint/2010/main" val="333825549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milysearch.org/wiki/en/File:Italy,_Campania_map.png"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exels.com/it-it/foto/colosseo-a-roma-2225439/"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ienianapoli.com/2015/02/cosa-mangiare-napoli-la-sfogliatella.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hefork.it/blog/s3/files/styles/lightbox_content/public/2023-04/foto%202%20Piatti%20tipici%20campani.jpg?itok=6V8FlGlw"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thefork.it/blog/s3/files/styles/lightbox_content/public/2023-04/iStock-453564733%20%281%29.jpg?itok=ZWCPTx6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blog.cookaround.com/ormedellanima/viva-coriandoli-carnevale/" TargetMode="External"/><Relationship Id="rId5" Type="http://schemas.openxmlformats.org/officeDocument/2006/relationships/image" Target="../media/image18.jpg"/><Relationship Id="rId4" Type="http://schemas.openxmlformats.org/officeDocument/2006/relationships/hyperlink" Target="https://www.bloggaviaggio.com/italia/vacanze-nel-salento.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u.qaz.wiki/wiki/Sardinia"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Immagine 7" descr="Immagine che contiene mappa, testo, atlante&#10;&#10;Descrizione generata automaticamente">
            <a:extLst>
              <a:ext uri="{FF2B5EF4-FFF2-40B4-BE49-F238E27FC236}">
                <a16:creationId xmlns:a16="http://schemas.microsoft.com/office/drawing/2014/main" id="{F4863FD7-F2D7-4FAD-32C9-75E8ED95B0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480000">
            <a:off x="1873700" y="941505"/>
            <a:ext cx="4544600" cy="4834682"/>
          </a:xfrm>
          <a:prstGeom prst="rect">
            <a:avLst/>
          </a:prstGeom>
        </p:spPr>
      </p:pic>
      <p:sp>
        <p:nvSpPr>
          <p:cNvPr id="2" name="Titolo 1">
            <a:extLst>
              <a:ext uri="{FF2B5EF4-FFF2-40B4-BE49-F238E27FC236}">
                <a16:creationId xmlns:a16="http://schemas.microsoft.com/office/drawing/2014/main" id="{5420D87E-A554-07F4-FFA6-9494062C546C}"/>
              </a:ext>
            </a:extLst>
          </p:cNvPr>
          <p:cNvSpPr>
            <a:spLocks noGrp="1"/>
          </p:cNvSpPr>
          <p:nvPr>
            <p:ph type="ctrTitle"/>
          </p:nvPr>
        </p:nvSpPr>
        <p:spPr>
          <a:xfrm>
            <a:off x="6096000" y="1240403"/>
            <a:ext cx="5425440" cy="3626168"/>
          </a:xfrm>
        </p:spPr>
        <p:txBody>
          <a:bodyPr>
            <a:normAutofit fontScale="90000"/>
          </a:bodyPr>
          <a:lstStyle/>
          <a:p>
            <a:pPr algn="r"/>
            <a:r>
              <a:rPr lang="it-IT" dirty="0"/>
              <a:t>LA CAMPAMPANIA</a:t>
            </a:r>
            <a:br>
              <a:rPr lang="it-IT" dirty="0"/>
            </a:br>
            <a:endParaRPr lang="it-IT"/>
          </a:p>
        </p:txBody>
      </p:sp>
      <p:sp>
        <p:nvSpPr>
          <p:cNvPr id="3" name="Sottotitolo 2">
            <a:extLst>
              <a:ext uri="{FF2B5EF4-FFF2-40B4-BE49-F238E27FC236}">
                <a16:creationId xmlns:a16="http://schemas.microsoft.com/office/drawing/2014/main" id="{580D9C19-3E79-977D-15D8-CE6E9BBBCD02}"/>
              </a:ext>
            </a:extLst>
          </p:cNvPr>
          <p:cNvSpPr>
            <a:spLocks noGrp="1"/>
          </p:cNvSpPr>
          <p:nvPr>
            <p:ph type="subTitle" idx="1"/>
          </p:nvPr>
        </p:nvSpPr>
        <p:spPr>
          <a:xfrm>
            <a:off x="8071340" y="5230134"/>
            <a:ext cx="3450100" cy="942065"/>
          </a:xfrm>
        </p:spPr>
        <p:txBody>
          <a:bodyPr>
            <a:normAutofit/>
          </a:bodyPr>
          <a:lstStyle/>
          <a:p>
            <a:pPr algn="r"/>
            <a:r>
              <a:rPr lang="it-IT">
                <a:hlinkClick r:id="rId4" tooltip="https://creativecommons.org/licenses/by-sa/3.0/"/>
              </a:rPr>
              <a:t>C BY-SA</a:t>
            </a:r>
            <a:endParaRPr lang="it-IT"/>
          </a:p>
        </p:txBody>
      </p:sp>
      <p:sp>
        <p:nvSpPr>
          <p:cNvPr id="9" name="CasellaDiTesto 8">
            <a:extLst>
              <a:ext uri="{FF2B5EF4-FFF2-40B4-BE49-F238E27FC236}">
                <a16:creationId xmlns:a16="http://schemas.microsoft.com/office/drawing/2014/main" id="{072F4E19-E56B-9348-2EFD-F53640F23F54}"/>
              </a:ext>
            </a:extLst>
          </p:cNvPr>
          <p:cNvSpPr txBox="1"/>
          <p:nvPr/>
        </p:nvSpPr>
        <p:spPr>
          <a:xfrm>
            <a:off x="9333525" y="6657945"/>
            <a:ext cx="2858475"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familysearch.org/wiki/en/File:Italy,_Campania_map.png">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102211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edificio, stadio, aria aperta, cielo">
            <a:extLst>
              <a:ext uri="{FF2B5EF4-FFF2-40B4-BE49-F238E27FC236}">
                <a16:creationId xmlns:a16="http://schemas.microsoft.com/office/drawing/2014/main" id="{D5388D89-82D7-6D40-CDE6-59765A52304A}"/>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23" r="5188" b="-1"/>
          <a:stretch/>
        </p:blipFill>
        <p:spPr>
          <a:xfrm>
            <a:off x="20" y="-1"/>
            <a:ext cx="12191980" cy="6858000"/>
          </a:xfrm>
          <a:prstGeom prst="rect">
            <a:avLst/>
          </a:prstGeom>
        </p:spPr>
      </p:pic>
      <p:sp>
        <p:nvSpPr>
          <p:cNvPr id="2" name="Titolo 1">
            <a:extLst>
              <a:ext uri="{FF2B5EF4-FFF2-40B4-BE49-F238E27FC236}">
                <a16:creationId xmlns:a16="http://schemas.microsoft.com/office/drawing/2014/main" id="{8113DA59-E463-8EFF-56FD-9B944F748815}"/>
              </a:ext>
            </a:extLst>
          </p:cNvPr>
          <p:cNvSpPr>
            <a:spLocks noGrp="1"/>
          </p:cNvSpPr>
          <p:nvPr>
            <p:ph type="title"/>
          </p:nvPr>
        </p:nvSpPr>
        <p:spPr>
          <a:xfrm>
            <a:off x="646111" y="452718"/>
            <a:ext cx="9404723" cy="1400530"/>
          </a:xfrm>
        </p:spPr>
        <p:txBody>
          <a:bodyPr>
            <a:normAutofit/>
          </a:bodyPr>
          <a:lstStyle/>
          <a:p>
            <a:r>
              <a:rPr lang="it-IT" dirty="0"/>
              <a:t>La dominazione romana</a:t>
            </a:r>
          </a:p>
        </p:txBody>
      </p:sp>
      <p:sp>
        <p:nvSpPr>
          <p:cNvPr id="3" name="Segnaposto contenuto 2">
            <a:extLst>
              <a:ext uri="{FF2B5EF4-FFF2-40B4-BE49-F238E27FC236}">
                <a16:creationId xmlns:a16="http://schemas.microsoft.com/office/drawing/2014/main" id="{5701D3A1-51A9-C6E5-2730-367F4B997CBB}"/>
              </a:ext>
            </a:extLst>
          </p:cNvPr>
          <p:cNvSpPr>
            <a:spLocks noGrp="1"/>
          </p:cNvSpPr>
          <p:nvPr>
            <p:ph idx="1"/>
          </p:nvPr>
        </p:nvSpPr>
        <p:spPr>
          <a:xfrm>
            <a:off x="1103312" y="2052918"/>
            <a:ext cx="8946541" cy="4195481"/>
          </a:xfrm>
        </p:spPr>
        <p:txBody>
          <a:bodyPr>
            <a:normAutofit/>
          </a:bodyPr>
          <a:lstStyle/>
          <a:p>
            <a:endParaRPr lang="it-IT" b="0" i="0">
              <a:effectLst/>
              <a:latin typeface="Times New Roman" panose="02020603050405020304" pitchFamily="18" charset="0"/>
            </a:endParaRPr>
          </a:p>
          <a:p>
            <a:r>
              <a:rPr lang="it-IT" b="0" i="0">
                <a:effectLst/>
                <a:latin typeface="Times New Roman" panose="02020603050405020304" pitchFamily="18" charset="0"/>
              </a:rPr>
              <a:t>Tra il IV e il III secolo </a:t>
            </a:r>
            <a:r>
              <a:rPr lang="it-IT" b="0" i="0" err="1">
                <a:effectLst/>
                <a:latin typeface="Times New Roman" panose="02020603050405020304" pitchFamily="18" charset="0"/>
              </a:rPr>
              <a:t>a.c.</a:t>
            </a:r>
            <a:r>
              <a:rPr lang="it-IT" b="0" i="0">
                <a:effectLst/>
                <a:latin typeface="Times New Roman" panose="02020603050405020304" pitchFamily="18" charset="0"/>
              </a:rPr>
              <a:t> la Campania venne conquistata dai Romani e conobbe uno dei periodi più fiorenti della sua storia. Infatti faceva parte assieme al Lazio della regione più importante dello Stato romano, quella che aveva come città principale Roma e che dominava su tutte le altre. I Romani, per consolidare il proprio dominio e rendere questo territorio più forte e organizzato, realizzarono diverse strade, fra cui la via Domiziana, la via Latina, la via </a:t>
            </a:r>
            <a:r>
              <a:rPr lang="it-IT" b="0" i="0" err="1">
                <a:effectLst/>
                <a:latin typeface="Times New Roman" panose="02020603050405020304" pitchFamily="18" charset="0"/>
              </a:rPr>
              <a:t>Papilia</a:t>
            </a:r>
            <a:r>
              <a:rPr lang="it-IT" b="0" i="0">
                <a:effectLst/>
                <a:latin typeface="Times New Roman" panose="02020603050405020304" pitchFamily="18" charset="0"/>
              </a:rPr>
              <a:t> e la via Appia, che sicuramente è la più famosa. La via Appia venne costruita nel 312 </a:t>
            </a:r>
            <a:r>
              <a:rPr lang="it-IT" b="0" i="0" err="1">
                <a:effectLst/>
                <a:latin typeface="Times New Roman" panose="02020603050405020304" pitchFamily="18" charset="0"/>
              </a:rPr>
              <a:t>a.c.</a:t>
            </a:r>
            <a:r>
              <a:rPr lang="it-IT" b="0" i="0">
                <a:effectLst/>
                <a:latin typeface="Times New Roman" panose="02020603050405020304" pitchFamily="18" charset="0"/>
              </a:rPr>
              <a:t> dal console Appio Claudio Cieco, per unire Roma alla Campania passando per la fertile pianura a nord del fiume Volturno. Ancora oggi si possono vedere alcuni tratti della via Appia antica ben conservati.</a:t>
            </a:r>
          </a:p>
          <a:p>
            <a:endParaRPr lang="it-IT" dirty="0"/>
          </a:p>
        </p:txBody>
      </p:sp>
    </p:spTree>
    <p:extLst>
      <p:ext uri="{BB962C8B-B14F-4D97-AF65-F5344CB8AC3E}">
        <p14:creationId xmlns:p14="http://schemas.microsoft.com/office/powerpoint/2010/main" val="238475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1FAA69-2C82-6A98-0A33-1C0421E3572D}"/>
              </a:ext>
            </a:extLst>
          </p:cNvPr>
          <p:cNvSpPr>
            <a:spLocks noGrp="1"/>
          </p:cNvSpPr>
          <p:nvPr>
            <p:ph type="title"/>
          </p:nvPr>
        </p:nvSpPr>
        <p:spPr/>
        <p:txBody>
          <a:bodyPr/>
          <a:lstStyle/>
          <a:p>
            <a:r>
              <a:rPr lang="it-IT" dirty="0"/>
              <a:t>Origine dell’nome</a:t>
            </a:r>
          </a:p>
        </p:txBody>
      </p:sp>
      <p:sp>
        <p:nvSpPr>
          <p:cNvPr id="3" name="Segnaposto contenuto 2">
            <a:extLst>
              <a:ext uri="{FF2B5EF4-FFF2-40B4-BE49-F238E27FC236}">
                <a16:creationId xmlns:a16="http://schemas.microsoft.com/office/drawing/2014/main" id="{E4D6DBA5-456B-ADF8-FC08-30BD3523B9EF}"/>
              </a:ext>
            </a:extLst>
          </p:cNvPr>
          <p:cNvSpPr>
            <a:spLocks noGrp="1"/>
          </p:cNvSpPr>
          <p:nvPr>
            <p:ph idx="1"/>
          </p:nvPr>
        </p:nvSpPr>
        <p:spPr/>
        <p:txBody>
          <a:bodyPr/>
          <a:lstStyle/>
          <a:p>
            <a:pPr algn="l"/>
            <a:endParaRPr lang="it-IT" b="0" i="0" dirty="0">
              <a:solidFill>
                <a:srgbClr val="213523"/>
              </a:solidFill>
              <a:effectLst/>
              <a:latin typeface="Times New Roman" panose="02020603050405020304" pitchFamily="18" charset="0"/>
            </a:endParaRPr>
          </a:p>
          <a:p>
            <a:pPr algn="l"/>
            <a:r>
              <a:rPr lang="it-IT" b="0" i="0" dirty="0">
                <a:solidFill>
                  <a:srgbClr val="213523"/>
                </a:solidFill>
                <a:effectLst/>
                <a:latin typeface="Times New Roman" panose="02020603050405020304" pitchFamily="18" charset="0"/>
              </a:rPr>
              <a:t>Una delle più importanti città al tempo dei Romani era Capua, che sorgeva nella pianura del fiume Volturno. Questa pianura venne chiamata dapprima Agro Capuano, poi Agro Campano e infine Campania, cioè "terra che si estende attorno a Capua".</a:t>
            </a:r>
          </a:p>
          <a:p>
            <a:endParaRPr lang="it-IT" dirty="0"/>
          </a:p>
        </p:txBody>
      </p:sp>
    </p:spTree>
    <p:extLst>
      <p:ext uri="{BB962C8B-B14F-4D97-AF65-F5344CB8AC3E}">
        <p14:creationId xmlns:p14="http://schemas.microsoft.com/office/powerpoint/2010/main" val="411149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cibo, croissant, prodotti da forno, cottura al forno&#10;&#10;Descrizione generata automaticamente">
            <a:extLst>
              <a:ext uri="{FF2B5EF4-FFF2-40B4-BE49-F238E27FC236}">
                <a16:creationId xmlns:a16="http://schemas.microsoft.com/office/drawing/2014/main" id="{1BF3732C-89A3-8F1F-4B24-1BB206E84374}"/>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861" b="5139"/>
          <a:stretch/>
        </p:blipFill>
        <p:spPr>
          <a:xfrm>
            <a:off x="20" y="-1"/>
            <a:ext cx="12191980" cy="6858000"/>
          </a:xfrm>
          <a:prstGeom prst="rect">
            <a:avLst/>
          </a:prstGeom>
        </p:spPr>
      </p:pic>
      <p:sp>
        <p:nvSpPr>
          <p:cNvPr id="2" name="Titolo 1">
            <a:extLst>
              <a:ext uri="{FF2B5EF4-FFF2-40B4-BE49-F238E27FC236}">
                <a16:creationId xmlns:a16="http://schemas.microsoft.com/office/drawing/2014/main" id="{932CE7F7-0542-9945-530E-16AE9CBB2F51}"/>
              </a:ext>
            </a:extLst>
          </p:cNvPr>
          <p:cNvSpPr>
            <a:spLocks noGrp="1"/>
          </p:cNvSpPr>
          <p:nvPr>
            <p:ph type="title"/>
          </p:nvPr>
        </p:nvSpPr>
        <p:spPr>
          <a:xfrm>
            <a:off x="646111" y="452718"/>
            <a:ext cx="9404723" cy="1400530"/>
          </a:xfrm>
        </p:spPr>
        <p:txBody>
          <a:bodyPr>
            <a:normAutofit/>
          </a:bodyPr>
          <a:lstStyle/>
          <a:p>
            <a:r>
              <a:rPr lang="it-IT" dirty="0"/>
              <a:t>Cibi tradizionali </a:t>
            </a:r>
          </a:p>
        </p:txBody>
      </p:sp>
      <p:sp>
        <p:nvSpPr>
          <p:cNvPr id="3" name="Segnaposto contenuto 2">
            <a:extLst>
              <a:ext uri="{FF2B5EF4-FFF2-40B4-BE49-F238E27FC236}">
                <a16:creationId xmlns:a16="http://schemas.microsoft.com/office/drawing/2014/main" id="{E9833B5C-E286-E036-0FB7-1414892BD824}"/>
              </a:ext>
            </a:extLst>
          </p:cNvPr>
          <p:cNvSpPr>
            <a:spLocks noGrp="1"/>
          </p:cNvSpPr>
          <p:nvPr>
            <p:ph idx="1"/>
          </p:nvPr>
        </p:nvSpPr>
        <p:spPr>
          <a:xfrm>
            <a:off x="1103312" y="2052918"/>
            <a:ext cx="8946541" cy="4195481"/>
          </a:xfrm>
        </p:spPr>
        <p:txBody>
          <a:bodyPr>
            <a:normAutofit/>
          </a:bodyPr>
          <a:lstStyle/>
          <a:p>
            <a:pPr>
              <a:lnSpc>
                <a:spcPct val="90000"/>
              </a:lnSpc>
            </a:pPr>
            <a:r>
              <a:rPr lang="it-IT" sz="1700" dirty="0"/>
              <a:t>SFOGLIATELLA </a:t>
            </a:r>
          </a:p>
          <a:p>
            <a:pPr>
              <a:lnSpc>
                <a:spcPct val="90000"/>
              </a:lnSpc>
            </a:pPr>
            <a:r>
              <a:rPr lang="it-IT" sz="1700" dirty="0"/>
              <a:t>In Campania, la sfogliatella non è un dolce, è un’istituzione!</a:t>
            </a:r>
          </a:p>
          <a:p>
            <a:pPr>
              <a:lnSpc>
                <a:spcPct val="90000"/>
              </a:lnSpc>
            </a:pPr>
            <a:endParaRPr lang="it-IT" sz="1700" dirty="0"/>
          </a:p>
          <a:p>
            <a:pPr>
              <a:lnSpc>
                <a:spcPct val="90000"/>
              </a:lnSpc>
            </a:pPr>
            <a:r>
              <a:rPr lang="it-IT" sz="1700" dirty="0"/>
              <a:t>Le sue origini risalgono al XVIII secolo, quando una suora di un convento vicino a Salerno trasformò un po’ di avanzi di semola bagnata nel latte, frutta secca, zucchero e limoncello in un ripieno per un cappuccio di pasta sfoglia.</a:t>
            </a:r>
          </a:p>
          <a:p>
            <a:pPr>
              <a:lnSpc>
                <a:spcPct val="90000"/>
              </a:lnSpc>
            </a:pPr>
            <a:endParaRPr lang="it-IT" sz="1700" dirty="0"/>
          </a:p>
          <a:p>
            <a:pPr>
              <a:lnSpc>
                <a:spcPct val="90000"/>
              </a:lnSpc>
            </a:pPr>
            <a:r>
              <a:rPr lang="it-IT" sz="1700" dirty="0"/>
              <a:t>Il dolce venne battezzato Santarosa ed ebbe moltissimo successo, ma la sua ricetta rimase segreta per anni. </a:t>
            </a:r>
          </a:p>
          <a:p>
            <a:pPr>
              <a:lnSpc>
                <a:spcPct val="90000"/>
              </a:lnSpc>
            </a:pPr>
            <a:endParaRPr lang="it-IT" sz="1700" dirty="0"/>
          </a:p>
          <a:p>
            <a:pPr>
              <a:lnSpc>
                <a:spcPct val="90000"/>
              </a:lnSpc>
            </a:pPr>
            <a:r>
              <a:rPr lang="it-IT" sz="1700" dirty="0"/>
              <a:t>Il pasticcere napoletano Pasquale </a:t>
            </a:r>
            <a:r>
              <a:rPr lang="it-IT" sz="1700" dirty="0" err="1"/>
              <a:t>Pintauro</a:t>
            </a:r>
            <a:r>
              <a:rPr lang="it-IT" sz="1700" dirty="0"/>
              <a:t> riuscì a scoprirla nell’Ottocento e la portò a Napoli in due varianti presenti ancora oggi: la sfogliatella riccia, ricoperta di pasta sfoglia, e quella frolla, ricoperta di pasta frolla </a:t>
            </a:r>
          </a:p>
        </p:txBody>
      </p:sp>
      <p:sp>
        <p:nvSpPr>
          <p:cNvPr id="6" name="CasellaDiTesto 5">
            <a:extLst>
              <a:ext uri="{FF2B5EF4-FFF2-40B4-BE49-F238E27FC236}">
                <a16:creationId xmlns:a16="http://schemas.microsoft.com/office/drawing/2014/main" id="{B77D9C3F-D8F9-6A7E-9065-35AF195E9DB3}"/>
              </a:ext>
            </a:extLst>
          </p:cNvPr>
          <p:cNvSpPr txBox="1"/>
          <p:nvPr/>
        </p:nvSpPr>
        <p:spPr>
          <a:xfrm>
            <a:off x="8777284" y="6657944"/>
            <a:ext cx="3414716"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www.vienianapoli.com/2015/02/cosa-mangiare-napoli-la-sfogliatella.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33056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Rectangle 3">
            <a:extLst>
              <a:ext uri="{FF2B5EF4-FFF2-40B4-BE49-F238E27FC236}">
                <a16:creationId xmlns:a16="http://schemas.microsoft.com/office/drawing/2014/main" id="{2BD1CF09-3EC3-B4EC-0064-85BED4E21B6B}"/>
              </a:ext>
            </a:extLst>
          </p:cNvPr>
          <p:cNvSpPr>
            <a:spLocks noChangeArrowheads="1"/>
          </p:cNvSpPr>
          <p:nvPr/>
        </p:nvSpPr>
        <p:spPr bwMode="auto">
          <a:xfrm>
            <a:off x="648930" y="2438400"/>
            <a:ext cx="6188189" cy="37854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90000"/>
              </a:lnSpc>
              <a:spcBef>
                <a:spcPts val="1000"/>
              </a:spcBef>
              <a:spcAft>
                <a:spcPts val="0"/>
              </a:spcAft>
              <a:buClr>
                <a:schemeClr val="bg2">
                  <a:lumMod val="40000"/>
                  <a:lumOff val="60000"/>
                </a:schemeClr>
              </a:buClr>
              <a:buSzPct val="80000"/>
              <a:buFont typeface="Wingdings 3" charset="2"/>
              <a:buChar char=""/>
              <a:tabLst/>
            </a:pPr>
            <a:r>
              <a:rPr kumimoji="0" lang="en-US" altLang="it-IT" sz="1400" u="none" strike="noStrike" cap="none" normalizeH="0" baseline="0">
                <a:ln>
                  <a:noFill/>
                </a:ln>
                <a:solidFill>
                  <a:srgbClr val="FFFFFF"/>
                </a:solidFill>
                <a:effectLst/>
                <a:latin typeface="+mj-lt"/>
                <a:ea typeface="+mj-ea"/>
                <a:cs typeface="+mj-cs"/>
              </a:rPr>
              <a:t>La pizza, la regina dei piatti tipici campani</a:t>
            </a:r>
          </a:p>
          <a:p>
            <a:pPr marL="0" marR="0" lvl="0" indent="0" eaLnBrk="1" fontAlgn="base" hangingPunct="1">
              <a:lnSpc>
                <a:spcPct val="90000"/>
              </a:lnSpc>
              <a:spcBef>
                <a:spcPts val="1000"/>
              </a:spcBef>
              <a:spcAft>
                <a:spcPts val="0"/>
              </a:spcAft>
              <a:buClr>
                <a:schemeClr val="bg2">
                  <a:lumMod val="40000"/>
                  <a:lumOff val="60000"/>
                </a:schemeClr>
              </a:buClr>
              <a:buSzPct val="80000"/>
              <a:buFont typeface="Wingdings 3" charset="2"/>
              <a:buChar char=""/>
              <a:tabLst/>
            </a:pPr>
            <a:r>
              <a:rPr kumimoji="0" lang="en-US" altLang="it-IT" sz="1400" u="sng" strike="noStrike" cap="none" normalizeH="0" baseline="0">
                <a:ln>
                  <a:noFill/>
                </a:ln>
                <a:solidFill>
                  <a:srgbClr val="FFFFFF"/>
                </a:solidFill>
                <a:effectLst/>
                <a:latin typeface="+mj-lt"/>
                <a:ea typeface="+mj-ea"/>
                <a:cs typeface="+mj-cs"/>
              </a:rPr>
              <a:t>      </a:t>
            </a:r>
            <a:r>
              <a:rPr kumimoji="0" lang="en-US" altLang="it-IT" sz="1400" u="none" strike="noStrike" cap="none" normalizeH="0" baseline="0">
                <a:ln>
                  <a:noFill/>
                </a:ln>
                <a:solidFill>
                  <a:srgbClr val="FFFFFF"/>
                </a:solidFill>
                <a:effectLst/>
                <a:latin typeface="+mj-lt"/>
                <a:ea typeface="+mj-ea"/>
                <a:cs typeface="+mj-cs"/>
              </a:rPr>
              <a:t>La pizza col cornicione alto è la regina dei piatti tipici campani!</a:t>
            </a:r>
          </a:p>
          <a:p>
            <a:pPr marL="0" marR="0" lvl="0" indent="0" eaLnBrk="1" fontAlgn="base" hangingPunct="1">
              <a:lnSpc>
                <a:spcPct val="90000"/>
              </a:lnSpc>
              <a:spcBef>
                <a:spcPts val="1000"/>
              </a:spcBef>
              <a:spcAft>
                <a:spcPts val="0"/>
              </a:spcAft>
              <a:buClr>
                <a:schemeClr val="bg2">
                  <a:lumMod val="40000"/>
                  <a:lumOff val="60000"/>
                </a:schemeClr>
              </a:buClr>
              <a:buSzPct val="80000"/>
              <a:buFont typeface="Wingdings 3" charset="2"/>
              <a:buChar char=""/>
              <a:tabLst/>
            </a:pPr>
            <a:r>
              <a:rPr kumimoji="0" lang="en-US" altLang="it-IT" sz="1400" u="none" strike="noStrike" cap="none" normalizeH="0" baseline="0">
                <a:ln>
                  <a:noFill/>
                </a:ln>
                <a:solidFill>
                  <a:srgbClr val="FFFFFF"/>
                </a:solidFill>
                <a:effectLst/>
                <a:latin typeface="+mj-lt"/>
                <a:ea typeface="+mj-ea"/>
                <a:cs typeface="+mj-cs"/>
              </a:rPr>
              <a:t>La pizza è la regina della gastronomia napoletana e la sua storia inizia proprio con una regina: Margherita di Savoia.</a:t>
            </a:r>
          </a:p>
          <a:p>
            <a:pPr marL="0" marR="0" lvl="0" indent="0" eaLnBrk="1" fontAlgn="base" hangingPunct="1">
              <a:lnSpc>
                <a:spcPct val="90000"/>
              </a:lnSpc>
              <a:spcBef>
                <a:spcPts val="1000"/>
              </a:spcBef>
              <a:spcAft>
                <a:spcPts val="0"/>
              </a:spcAft>
              <a:buClr>
                <a:schemeClr val="bg2">
                  <a:lumMod val="40000"/>
                  <a:lumOff val="60000"/>
                </a:schemeClr>
              </a:buClr>
              <a:buSzPct val="80000"/>
              <a:buFont typeface="Wingdings 3" charset="2"/>
              <a:buChar char=""/>
              <a:tabLst/>
            </a:pPr>
            <a:r>
              <a:rPr kumimoji="0" lang="en-US" altLang="it-IT" sz="1400" u="none" strike="noStrike" cap="none" normalizeH="0" baseline="0">
                <a:ln>
                  <a:noFill/>
                </a:ln>
                <a:solidFill>
                  <a:srgbClr val="FFFFFF"/>
                </a:solidFill>
                <a:effectLst/>
                <a:latin typeface="+mj-lt"/>
                <a:ea typeface="+mj-ea"/>
                <a:cs typeface="+mj-cs"/>
              </a:rPr>
              <a:t>Nel giugno del 1889, infatti, il cuoco Raffaele Esposito offrì ai reali d’Italia una pizza condita con pomodoro, mozzarella e basilico, tre ingredienti che riprendevano i colori della bandiera italiana.</a:t>
            </a:r>
          </a:p>
          <a:p>
            <a:pPr marL="0" marR="0" lvl="0" indent="0" eaLnBrk="1" fontAlgn="base" hangingPunct="1">
              <a:lnSpc>
                <a:spcPct val="90000"/>
              </a:lnSpc>
              <a:spcBef>
                <a:spcPts val="1000"/>
              </a:spcBef>
              <a:spcAft>
                <a:spcPts val="0"/>
              </a:spcAft>
              <a:buClr>
                <a:schemeClr val="bg2">
                  <a:lumMod val="40000"/>
                  <a:lumOff val="60000"/>
                </a:schemeClr>
              </a:buClr>
              <a:buSzPct val="80000"/>
              <a:buFont typeface="Wingdings 3" charset="2"/>
              <a:buChar char=""/>
              <a:tabLst/>
            </a:pPr>
            <a:r>
              <a:rPr kumimoji="0" lang="en-US" altLang="it-IT" sz="1400" u="none" strike="noStrike" cap="none" normalizeH="0" baseline="0">
                <a:ln>
                  <a:noFill/>
                </a:ln>
                <a:solidFill>
                  <a:srgbClr val="FFFFFF"/>
                </a:solidFill>
                <a:effectLst/>
                <a:latin typeface="+mj-lt"/>
                <a:ea typeface="+mj-ea"/>
                <a:cs typeface="+mj-cs"/>
              </a:rPr>
              <a:t>La Regina rimase talmente colpita dalla bontà del piatto che Esposito decise di battezzarlo “pizza Margherita” in suo onore.</a:t>
            </a:r>
          </a:p>
          <a:p>
            <a:pPr marL="0" marR="0" lvl="0" indent="0" eaLnBrk="1" fontAlgn="base" hangingPunct="1">
              <a:lnSpc>
                <a:spcPct val="90000"/>
              </a:lnSpc>
              <a:spcBef>
                <a:spcPts val="1000"/>
              </a:spcBef>
              <a:spcAft>
                <a:spcPts val="0"/>
              </a:spcAft>
              <a:buClr>
                <a:schemeClr val="bg2">
                  <a:lumMod val="40000"/>
                  <a:lumOff val="60000"/>
                </a:schemeClr>
              </a:buClr>
              <a:buSzPct val="80000"/>
              <a:buFont typeface="Wingdings 3" charset="2"/>
              <a:buChar char=""/>
              <a:tabLst/>
            </a:pPr>
            <a:r>
              <a:rPr kumimoji="0" lang="en-US" altLang="it-IT" sz="1400" u="none" strike="noStrike" cap="none" normalizeH="0" baseline="0">
                <a:ln>
                  <a:noFill/>
                </a:ln>
                <a:solidFill>
                  <a:srgbClr val="FFFFFF"/>
                </a:solidFill>
                <a:effectLst/>
                <a:latin typeface="+mj-lt"/>
                <a:ea typeface="+mj-ea"/>
                <a:cs typeface="+mj-cs"/>
              </a:rPr>
              <a:t>La tradizione napoletana prevede solo due ricette, la pizza Margherita e la pizza marinara, con pomodoro, aglio, origano e olio extravergine di oliva, ma oggi la pizza viene condita in molti modi diversi e ne esistono molte varianti, come il calzone o la pizza fritta.</a:t>
            </a:r>
          </a:p>
        </p:txBody>
      </p:sp>
      <p:sp>
        <p:nvSpPr>
          <p:cNvPr id="205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2" name="Picture 4" descr="La pizza, una specialità di Napoli">
            <a:hlinkClick r:id="rId3" tooltip="La pizza, una specialità di Napoli"/>
            <a:extLst>
              <a:ext uri="{FF2B5EF4-FFF2-40B4-BE49-F238E27FC236}">
                <a16:creationId xmlns:a16="http://schemas.microsoft.com/office/drawing/2014/main" id="{52F8984C-670E-0B15-0FA3-E4BD36C8CF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05"/>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53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Babà al rum, dolce tipico campano">
            <a:hlinkClick r:id="rId2" tooltip="Babà al rum, dolce tipico campano"/>
            <a:extLst>
              <a:ext uri="{FF2B5EF4-FFF2-40B4-BE49-F238E27FC236}">
                <a16:creationId xmlns:a16="http://schemas.microsoft.com/office/drawing/2014/main" id="{F2CA1416-12FF-FB02-A9EC-93315C08F0E9}"/>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0955" b="4776"/>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DA35BDFD-FD7D-8257-B9A2-72C7BE6D2657}"/>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dirty="0" err="1"/>
              <a:t>babà</a:t>
            </a:r>
            <a:endParaRPr lang="en-US" dirty="0"/>
          </a:p>
        </p:txBody>
      </p:sp>
      <p:sp>
        <p:nvSpPr>
          <p:cNvPr id="5" name="Rectangle 3">
            <a:extLst>
              <a:ext uri="{FF2B5EF4-FFF2-40B4-BE49-F238E27FC236}">
                <a16:creationId xmlns:a16="http://schemas.microsoft.com/office/drawing/2014/main" id="{32D43D8A-A2EF-AAD4-12F9-475906E6F114}"/>
              </a:ext>
            </a:extLst>
          </p:cNvPr>
          <p:cNvSpPr>
            <a:spLocks noChangeArrowheads="1"/>
          </p:cNvSpPr>
          <p:nvPr/>
        </p:nvSpPr>
        <p:spPr bwMode="auto">
          <a:xfrm>
            <a:off x="1103312" y="2052918"/>
            <a:ext cx="8946541" cy="41954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Bef>
                <a:spcPts val="1000"/>
              </a:spcBef>
              <a:spcAft>
                <a:spcPts val="0"/>
              </a:spcAft>
              <a:buClr>
                <a:schemeClr val="bg2">
                  <a:lumMod val="40000"/>
                  <a:lumOff val="60000"/>
                </a:schemeClr>
              </a:buClr>
              <a:buSzPct val="80000"/>
              <a:buFont typeface="Wingdings 3" charset="2"/>
              <a:buChar char=""/>
              <a:tabLst/>
            </a:pPr>
            <a:r>
              <a:rPr kumimoji="0" lang="en-US" altLang="it-IT" u="none" strike="noStrike" cap="none" normalizeH="0" baseline="0">
                <a:ln>
                  <a:noFill/>
                </a:ln>
                <a:effectLst/>
                <a:latin typeface="+mj-lt"/>
                <a:ea typeface="+mj-ea"/>
                <a:cs typeface="+mj-cs"/>
              </a:rPr>
              <a:t>Cosa mangiare in Campania? Il babà, ovviamente!</a:t>
            </a:r>
          </a:p>
          <a:p>
            <a:pPr marL="0" marR="0" lvl="0" indent="0" eaLnBrk="1" fontAlgn="base" hangingPunct="1">
              <a:spcBef>
                <a:spcPts val="1000"/>
              </a:spcBef>
              <a:spcAft>
                <a:spcPts val="0"/>
              </a:spcAft>
              <a:buClr>
                <a:schemeClr val="bg2">
                  <a:lumMod val="40000"/>
                  <a:lumOff val="60000"/>
                </a:schemeClr>
              </a:buClr>
              <a:buSzPct val="80000"/>
              <a:buFont typeface="Wingdings 3" charset="2"/>
              <a:buChar char=""/>
              <a:tabLst/>
            </a:pPr>
            <a:r>
              <a:rPr kumimoji="0" lang="en-US" altLang="it-IT" u="sng" strike="noStrike" cap="none" normalizeH="0" baseline="0">
                <a:ln>
                  <a:noFill/>
                </a:ln>
                <a:effectLst/>
                <a:latin typeface="+mj-lt"/>
                <a:ea typeface="+mj-ea"/>
                <a:cs typeface="+mj-cs"/>
              </a:rPr>
              <a:t>          </a:t>
            </a:r>
            <a:r>
              <a:rPr kumimoji="0" lang="en-US" altLang="it-IT" u="none" strike="noStrike" cap="none" normalizeH="0" baseline="0">
                <a:ln>
                  <a:noFill/>
                </a:ln>
                <a:effectLst/>
                <a:latin typeface="+mj-lt"/>
                <a:ea typeface="+mj-ea"/>
                <a:cs typeface="+mj-cs"/>
              </a:rPr>
              <a:t>Il babà è una delle specialità partenopee per eccellenza!</a:t>
            </a:r>
          </a:p>
          <a:p>
            <a:pPr marL="0" marR="0" lvl="0" indent="0" eaLnBrk="1" fontAlgn="base" hangingPunct="1">
              <a:spcBef>
                <a:spcPts val="1000"/>
              </a:spcBef>
              <a:spcAft>
                <a:spcPts val="0"/>
              </a:spcAft>
              <a:buClr>
                <a:schemeClr val="bg2">
                  <a:lumMod val="40000"/>
                  <a:lumOff val="60000"/>
                </a:schemeClr>
              </a:buClr>
              <a:buSzPct val="80000"/>
              <a:buFont typeface="Wingdings 3" charset="2"/>
              <a:buChar char=""/>
              <a:tabLst/>
            </a:pPr>
            <a:r>
              <a:rPr kumimoji="0" lang="en-US" altLang="it-IT" u="none" strike="noStrike" cap="none" normalizeH="0" baseline="0">
                <a:ln>
                  <a:noFill/>
                </a:ln>
                <a:effectLst/>
                <a:latin typeface="+mj-lt"/>
                <a:ea typeface="+mj-ea"/>
                <a:cs typeface="+mj-cs"/>
              </a:rPr>
              <a:t>Anche se le sue origini sono polacche e francesi, il babà oggi è, a tutti gli effetti, uno dei dolci più apprezzati della pasticceria napoletana.</a:t>
            </a:r>
          </a:p>
          <a:p>
            <a:pPr marL="0" marR="0" lvl="0" indent="0" eaLnBrk="1" fontAlgn="base" hangingPunct="1">
              <a:spcBef>
                <a:spcPts val="1000"/>
              </a:spcBef>
              <a:spcAft>
                <a:spcPts val="0"/>
              </a:spcAft>
              <a:buClr>
                <a:schemeClr val="bg2">
                  <a:lumMod val="40000"/>
                  <a:lumOff val="60000"/>
                </a:schemeClr>
              </a:buClr>
              <a:buSzPct val="80000"/>
              <a:buFont typeface="Wingdings 3" charset="2"/>
              <a:buChar char=""/>
              <a:tabLst/>
            </a:pPr>
            <a:r>
              <a:rPr kumimoji="0" lang="en-US" altLang="it-IT" u="none" strike="noStrike" cap="none" normalizeH="0" baseline="0">
                <a:ln>
                  <a:noFill/>
                </a:ln>
                <a:effectLst/>
                <a:latin typeface="+mj-lt"/>
                <a:ea typeface="+mj-ea"/>
                <a:cs typeface="+mj-cs"/>
              </a:rPr>
              <a:t>Fu infatti il re di Polonia Stanislao Leszczyński a inventarne la ricetta, imbevendo un dolce tipico polacco in vino e sciroppo. In seguito, questa preparazione venne perfezionata da un cuoco francese, che gli diede la classica forma a fungo e sostituì il vino con il rum.</a:t>
            </a:r>
          </a:p>
          <a:p>
            <a:pPr marL="0" marR="0" lvl="0" indent="0" eaLnBrk="1" fontAlgn="base" hangingPunct="1">
              <a:spcBef>
                <a:spcPts val="1000"/>
              </a:spcBef>
              <a:spcAft>
                <a:spcPts val="0"/>
              </a:spcAft>
              <a:buClr>
                <a:schemeClr val="bg2">
                  <a:lumMod val="40000"/>
                  <a:lumOff val="60000"/>
                </a:schemeClr>
              </a:buClr>
              <a:buSzPct val="80000"/>
              <a:buFont typeface="Wingdings 3" charset="2"/>
              <a:buChar char=""/>
              <a:tabLst/>
            </a:pPr>
            <a:r>
              <a:rPr kumimoji="0" lang="en-US" altLang="it-IT" u="none" strike="noStrike" cap="none" normalizeH="0" baseline="0">
                <a:ln>
                  <a:noFill/>
                </a:ln>
                <a:effectLst/>
                <a:latin typeface="+mj-lt"/>
                <a:ea typeface="+mj-ea"/>
                <a:cs typeface="+mj-cs"/>
              </a:rPr>
              <a:t>Oggi, esistono diverse varianti del classico babà napoletano, che può essere aromatizzato al limoncello o con altri liquori, essere ripieno di cioccolato o panna o essere usato come base per la celebre “torta babà”.</a:t>
            </a:r>
          </a:p>
        </p:txBody>
      </p:sp>
    </p:spTree>
    <p:extLst>
      <p:ext uri="{BB962C8B-B14F-4D97-AF65-F5344CB8AC3E}">
        <p14:creationId xmlns:p14="http://schemas.microsoft.com/office/powerpoint/2010/main" val="199781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7DD90E0-E421-F5C6-372E-783F3F509AF1}"/>
              </a:ext>
            </a:extLst>
          </p:cNvPr>
          <p:cNvSpPr>
            <a:spLocks noGrp="1"/>
          </p:cNvSpPr>
          <p:nvPr>
            <p:ph type="title"/>
          </p:nvPr>
        </p:nvSpPr>
        <p:spPr>
          <a:xfrm>
            <a:off x="648930" y="629266"/>
            <a:ext cx="6188190" cy="1622321"/>
          </a:xfrm>
        </p:spPr>
        <p:txBody>
          <a:bodyPr>
            <a:normAutofit/>
          </a:bodyPr>
          <a:lstStyle/>
          <a:p>
            <a:r>
              <a:rPr lang="it-IT">
                <a:solidFill>
                  <a:srgbClr val="EBEBEB"/>
                </a:solidFill>
              </a:rPr>
              <a:t>feste</a:t>
            </a:r>
          </a:p>
        </p:txBody>
      </p:sp>
      <p:sp>
        <p:nvSpPr>
          <p:cNvPr id="6" name="Rectangle 2">
            <a:extLst>
              <a:ext uri="{FF2B5EF4-FFF2-40B4-BE49-F238E27FC236}">
                <a16:creationId xmlns:a16="http://schemas.microsoft.com/office/drawing/2014/main" id="{890F5BA4-5769-F563-0289-23778D7DE380}"/>
              </a:ext>
            </a:extLst>
          </p:cNvPr>
          <p:cNvSpPr>
            <a:spLocks noGrp="1" noChangeArrowheads="1"/>
          </p:cNvSpPr>
          <p:nvPr>
            <p:ph idx="1"/>
          </p:nvPr>
        </p:nvSpPr>
        <p:spPr bwMode="auto">
          <a:xfrm>
            <a:off x="601440" y="2486858"/>
            <a:ext cx="6188189" cy="37854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44436" numCol="1" anchorCtr="0" compatLnSpc="1">
            <a:prstTxWarp prst="textNoShape">
              <a:avLst/>
            </a:prstTxWarp>
            <a:normAutofit fontScale="250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ts val="600"/>
              </a:spcAft>
              <a:buClrTx/>
              <a:buSzTx/>
              <a:buFontTx/>
              <a:buNone/>
              <a:tabLst/>
            </a:pPr>
            <a:r>
              <a:rPr kumimoji="0" lang="it-IT" altLang="it-IT" sz="500" b="1" i="0" u="none" strike="noStrike" cap="none" normalizeH="0" baseline="0" dirty="0">
                <a:ln>
                  <a:noFill/>
                </a:ln>
                <a:solidFill>
                  <a:srgbClr val="FFFFFF"/>
                </a:solidFill>
                <a:effectLst/>
                <a:latin typeface="Roboto" panose="02000000000000000000" pitchFamily="2" charset="0"/>
              </a:rPr>
              <a:t>FESTA DI PIEDIGROTTA</a:t>
            </a:r>
          </a:p>
          <a:p>
            <a:pPr marL="0" marR="0" lvl="0" indent="0" defTabSz="914400" rtl="0" eaLnBrk="0" fontAlgn="base" latinLnBrk="0" hangingPunct="0">
              <a:lnSpc>
                <a:spcPct val="90000"/>
              </a:lnSpc>
              <a:spcBef>
                <a:spcPct val="0"/>
              </a:spcBef>
              <a:spcAft>
                <a:spcPts val="600"/>
              </a:spcAft>
              <a:buClrTx/>
              <a:buSzTx/>
              <a:buFontTx/>
              <a:buNone/>
              <a:tabLst/>
            </a:pPr>
            <a:r>
              <a:rPr kumimoji="0" lang="it-IT" altLang="it-IT" sz="500" b="0" i="0" u="none" strike="noStrike" cap="none" normalizeH="0" baseline="0" dirty="0">
                <a:ln>
                  <a:noFill/>
                </a:ln>
                <a:solidFill>
                  <a:srgbClr val="FFFFFF"/>
                </a:solidFill>
                <a:effectLst/>
              </a:rPr>
              <a:t>Fra </a:t>
            </a:r>
            <a:r>
              <a:rPr kumimoji="0" lang="it-IT" altLang="it-IT" sz="9600" b="0" i="0" u="none" strike="noStrike" cap="none" normalizeH="0" baseline="0" dirty="0">
                <a:ln>
                  <a:noFill/>
                </a:ln>
                <a:solidFill>
                  <a:srgbClr val="FFFFFF"/>
                </a:solidFill>
                <a:effectLst/>
              </a:rPr>
              <a:t>le </a:t>
            </a:r>
            <a:r>
              <a:rPr kumimoji="0" lang="it-IT" altLang="it-IT" sz="9600" b="1" i="0" u="none" strike="noStrike" cap="none" normalizeH="0" baseline="0" dirty="0">
                <a:ln>
                  <a:noFill/>
                </a:ln>
                <a:solidFill>
                  <a:srgbClr val="FFFFFF"/>
                </a:solidFill>
                <a:effectLst/>
              </a:rPr>
              <a:t>feste tipiche di Napoli</a:t>
            </a:r>
            <a:r>
              <a:rPr kumimoji="0" lang="it-IT" altLang="it-IT" sz="9600" b="0" i="0" u="none" strike="noStrike" cap="none" normalizeH="0" baseline="0" dirty="0">
                <a:ln>
                  <a:noFill/>
                </a:ln>
                <a:solidFill>
                  <a:srgbClr val="FFFFFF"/>
                </a:solidFill>
                <a:effectLst/>
              </a:rPr>
              <a:t> dunque, citiamo in primis la </a:t>
            </a:r>
            <a:r>
              <a:rPr kumimoji="0" lang="it-IT" altLang="it-IT" sz="9600" b="1" i="0" u="none" strike="noStrike" cap="none" normalizeH="0" baseline="0" dirty="0">
                <a:ln>
                  <a:noFill/>
                </a:ln>
                <a:solidFill>
                  <a:srgbClr val="FFFFFF"/>
                </a:solidFill>
                <a:effectLst/>
              </a:rPr>
              <a:t>Festa di Piedigrotta</a:t>
            </a:r>
            <a:r>
              <a:rPr kumimoji="0" lang="it-IT" altLang="it-IT" sz="9600" b="0" i="0" u="none" strike="noStrike" cap="none" normalizeH="0" baseline="0" dirty="0">
                <a:ln>
                  <a:noFill/>
                </a:ln>
                <a:solidFill>
                  <a:srgbClr val="FFFFFF"/>
                </a:solidFill>
                <a:effectLst/>
              </a:rPr>
              <a:t> (1853), la più famosa. Si tratta di un culto popolare molto antico, originariamente dedicato al dio Priapo fu poi cristianizzato e dedicato al giorno della natività di Maria, ovvero l’8 settembre.</a:t>
            </a:r>
          </a:p>
          <a:p>
            <a:pPr marL="0" marR="0" lvl="0" indent="0" defTabSz="914400" rtl="0" eaLnBrk="0" fontAlgn="base" latinLnBrk="0" hangingPunct="0">
              <a:lnSpc>
                <a:spcPct val="90000"/>
              </a:lnSpc>
              <a:spcBef>
                <a:spcPct val="0"/>
              </a:spcBef>
              <a:spcAft>
                <a:spcPts val="600"/>
              </a:spcAft>
              <a:buClrTx/>
              <a:buSzTx/>
              <a:buFontTx/>
              <a:buNone/>
              <a:tabLst/>
            </a:pPr>
            <a:r>
              <a:rPr kumimoji="0" lang="it-IT" altLang="it-IT" sz="9600" b="0" i="0" u="none" strike="noStrike" cap="none" normalizeH="0" baseline="0" dirty="0">
                <a:ln>
                  <a:noFill/>
                </a:ln>
                <a:solidFill>
                  <a:srgbClr val="FFFFFF"/>
                </a:solidFill>
                <a:effectLst/>
              </a:rPr>
              <a:t>Al centro del culto quindi, oggi, abbiamo la statua e la sua chiesa di </a:t>
            </a:r>
            <a:r>
              <a:rPr kumimoji="0" lang="it-IT" altLang="it-IT" sz="9600" b="1" i="0" u="none" strike="noStrike" cap="none" normalizeH="0" baseline="0" dirty="0">
                <a:ln>
                  <a:noFill/>
                </a:ln>
                <a:solidFill>
                  <a:srgbClr val="FFFFFF"/>
                </a:solidFill>
                <a:effectLst/>
              </a:rPr>
              <a:t>Santa Maria di </a:t>
            </a:r>
            <a:r>
              <a:rPr kumimoji="0" lang="it-IT" altLang="it-IT" sz="9600" b="1" i="0" u="none" strike="noStrike" cap="none" normalizeH="0" baseline="0" dirty="0" err="1">
                <a:ln>
                  <a:noFill/>
                </a:ln>
                <a:solidFill>
                  <a:srgbClr val="FFFFFF"/>
                </a:solidFill>
                <a:effectLst/>
              </a:rPr>
              <a:t>Piedrigrotta</a:t>
            </a:r>
            <a:r>
              <a:rPr kumimoji="0" lang="it-IT" altLang="it-IT" sz="9600" b="0" i="0" u="none" strike="noStrike" cap="none" normalizeH="0" baseline="0" dirty="0">
                <a:ln>
                  <a:noFill/>
                </a:ln>
                <a:solidFill>
                  <a:srgbClr val="FFFFFF"/>
                </a:solidFill>
                <a:effectLst/>
              </a:rPr>
              <a:t>.</a:t>
            </a:r>
          </a:p>
          <a:p>
            <a:pPr marL="0" marR="0" lvl="0" indent="0" defTabSz="914400" rtl="0" eaLnBrk="0" fontAlgn="base" latinLnBrk="0" hangingPunct="0">
              <a:lnSpc>
                <a:spcPct val="90000"/>
              </a:lnSpc>
              <a:spcBef>
                <a:spcPct val="0"/>
              </a:spcBef>
              <a:spcAft>
                <a:spcPts val="600"/>
              </a:spcAft>
              <a:buClrTx/>
              <a:buSzTx/>
              <a:buFontTx/>
              <a:buNone/>
              <a:tabLst/>
            </a:pPr>
            <a:r>
              <a:rPr kumimoji="0" lang="it-IT" altLang="it-IT" sz="9600" b="0" i="0" u="none" strike="noStrike" cap="none" normalizeH="0" baseline="0" dirty="0">
                <a:ln>
                  <a:noFill/>
                </a:ln>
                <a:solidFill>
                  <a:srgbClr val="FFFFFF"/>
                </a:solidFill>
                <a:effectLst/>
              </a:rPr>
              <a:t>Durante la festa inizialmente era prevista </a:t>
            </a:r>
            <a:r>
              <a:rPr kumimoji="0" lang="it-IT" altLang="it-IT" sz="9600" b="0" i="0" u="none" strike="noStrike" cap="none" normalizeH="0" baseline="0" dirty="0" err="1">
                <a:ln>
                  <a:noFill/>
                </a:ln>
                <a:solidFill>
                  <a:srgbClr val="FFFFFF"/>
                </a:solidFill>
                <a:effectLst/>
              </a:rPr>
              <a:t>la”Parata</a:t>
            </a:r>
            <a:r>
              <a:rPr kumimoji="0" lang="it-IT" altLang="it-IT" sz="9600" b="0" i="0" u="none" strike="noStrike" cap="none" normalizeH="0" baseline="0" dirty="0">
                <a:ln>
                  <a:noFill/>
                </a:ln>
                <a:solidFill>
                  <a:srgbClr val="FFFFFF"/>
                </a:solidFill>
                <a:effectLst/>
              </a:rPr>
              <a:t> di Piedigrotta” con la sfilata dei regnanti e delle forze militari, successivamente sono stati introdotti giochi e festival canori.</a:t>
            </a:r>
          </a:p>
          <a:p>
            <a:pPr marL="0" marR="0" lvl="0" indent="0" defTabSz="914400" rtl="0" eaLnBrk="0" fontAlgn="base" latinLnBrk="0" hangingPunct="0">
              <a:lnSpc>
                <a:spcPct val="90000"/>
              </a:lnSpc>
              <a:spcBef>
                <a:spcPct val="0"/>
              </a:spcBef>
              <a:spcAft>
                <a:spcPts val="600"/>
              </a:spcAft>
              <a:buClrTx/>
              <a:buSzTx/>
              <a:buFontTx/>
              <a:buNone/>
              <a:tabLst/>
            </a:pPr>
            <a:r>
              <a:rPr kumimoji="0" lang="it-IT" altLang="it-IT" sz="9600" b="0" i="0" u="none" strike="noStrike" cap="none" normalizeH="0" baseline="0" dirty="0">
                <a:ln>
                  <a:noFill/>
                </a:ln>
                <a:solidFill>
                  <a:srgbClr val="FFFFFF"/>
                </a:solidFill>
                <a:effectLst/>
              </a:rPr>
              <a:t>Non mancano i carri dipinti e decorati, le orchestrine.</a:t>
            </a:r>
            <a:br>
              <a:rPr kumimoji="0" lang="it-IT" altLang="it-IT" sz="9600" b="0" i="0" u="none" strike="noStrike" cap="none" normalizeH="0" baseline="0" dirty="0">
                <a:ln>
                  <a:noFill/>
                </a:ln>
                <a:solidFill>
                  <a:srgbClr val="FFFFFF"/>
                </a:solidFill>
                <a:effectLst/>
                <a:latin typeface="Verdana" panose="020B0604030504040204" pitchFamily="34" charset="0"/>
                <a:hlinkClick r:id="rId4" tooltip="Salento cosa vedere: le Spiagge e i posti da urlo"/>
              </a:rPr>
            </a:br>
            <a:endParaRPr kumimoji="0" lang="it-IT" altLang="it-IT" sz="9600" b="0" i="0" u="none" strike="noStrike" cap="none" normalizeH="0" baseline="0" dirty="0">
              <a:ln>
                <a:noFill/>
              </a:ln>
              <a:solidFill>
                <a:srgbClr val="FFFFFF"/>
              </a:solidFill>
              <a:effectLst/>
            </a:endParaRPr>
          </a:p>
        </p:txBody>
      </p:sp>
      <p:sp>
        <p:nvSpPr>
          <p:cNvPr id="1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Immagine 7" descr="Immagine che contiene schizzo, disegno, calzature, illustrazione&#10;&#10;Descrizione generata automaticamente">
            <a:extLst>
              <a:ext uri="{FF2B5EF4-FFF2-40B4-BE49-F238E27FC236}">
                <a16:creationId xmlns:a16="http://schemas.microsoft.com/office/drawing/2014/main" id="{8E646DBA-A221-4D5B-FDA8-92F9D297A92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 b="1122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9" name="CasellaDiTesto 8">
            <a:extLst>
              <a:ext uri="{FF2B5EF4-FFF2-40B4-BE49-F238E27FC236}">
                <a16:creationId xmlns:a16="http://schemas.microsoft.com/office/drawing/2014/main" id="{914BD403-80FC-79F8-35CE-FCFAF61308C5}"/>
              </a:ext>
            </a:extLst>
          </p:cNvPr>
          <p:cNvSpPr txBox="1"/>
          <p:nvPr/>
        </p:nvSpPr>
        <p:spPr>
          <a:xfrm>
            <a:off x="8777284" y="6657945"/>
            <a:ext cx="3414716"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6" tooltip="https://blog.cookaround.com/ormedellanima/viva-coriandoli-carnevale/">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46348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Immagine 8" descr="Immagine che contiene schermata, diagramma, Policromia, cerchio&#10;&#10;Descrizione generata automaticamente">
            <a:extLst>
              <a:ext uri="{FF2B5EF4-FFF2-40B4-BE49-F238E27FC236}">
                <a16:creationId xmlns:a16="http://schemas.microsoft.com/office/drawing/2014/main" id="{6386750E-2516-D8C3-3CBA-E24AF7F50B4C}"/>
              </a:ext>
            </a:extLst>
          </p:cNvPr>
          <p:cNvPicPr>
            <a:picLocks noChangeAspect="1"/>
          </p:cNvPicPr>
          <p:nvPr/>
        </p:nvPicPr>
        <p:blipFill rotWithShape="1">
          <a:blip r:embed="rId2">
            <a:alphaModFix amt="84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2517" b="2"/>
          <a:stretch/>
        </p:blipFill>
        <p:spPr>
          <a:xfrm>
            <a:off x="816531" y="833610"/>
            <a:ext cx="5517787" cy="4472333"/>
          </a:xfrm>
          <a:custGeom>
            <a:avLst/>
            <a:gdLst/>
            <a:ahLst/>
            <a:cxnLst/>
            <a:rect l="l" t="t" r="r" b="b"/>
            <a:pathLst>
              <a:path w="5517787" h="4472333">
                <a:moveTo>
                  <a:pt x="5199334" y="0"/>
                </a:moveTo>
                <a:cubicBezTo>
                  <a:pt x="5209814" y="5031"/>
                  <a:pt x="5211549" y="6498"/>
                  <a:pt x="5218118" y="16022"/>
                </a:cubicBezTo>
                <a:lnTo>
                  <a:pt x="5221430" y="30155"/>
                </a:lnTo>
                <a:cubicBezTo>
                  <a:pt x="5233761" y="196710"/>
                  <a:pt x="5255167" y="487447"/>
                  <a:pt x="5281101" y="840236"/>
                </a:cubicBezTo>
                <a:lnTo>
                  <a:pt x="5282551" y="859969"/>
                </a:lnTo>
                <a:lnTo>
                  <a:pt x="5282562" y="859986"/>
                </a:lnTo>
                <a:lnTo>
                  <a:pt x="5517712" y="4061104"/>
                </a:lnTo>
                <a:cubicBezTo>
                  <a:pt x="5518872" y="4077535"/>
                  <a:pt x="5506545" y="4091821"/>
                  <a:pt x="5490120" y="4093069"/>
                </a:cubicBezTo>
                <a:cubicBezTo>
                  <a:pt x="4625183" y="4161596"/>
                  <a:pt x="1193739" y="4413665"/>
                  <a:pt x="328087" y="4472264"/>
                </a:cubicBezTo>
                <a:cubicBezTo>
                  <a:pt x="311684" y="4473376"/>
                  <a:pt x="297453" y="4461060"/>
                  <a:pt x="296206" y="4444668"/>
                </a:cubicBezTo>
                <a:lnTo>
                  <a:pt x="293235" y="4404230"/>
                </a:lnTo>
                <a:lnTo>
                  <a:pt x="293234" y="4404228"/>
                </a:lnTo>
                <a:lnTo>
                  <a:pt x="94" y="413698"/>
                </a:lnTo>
                <a:cubicBezTo>
                  <a:pt x="-893" y="399508"/>
                  <a:pt x="6013" y="387469"/>
                  <a:pt x="15568" y="386729"/>
                </a:cubicBezTo>
                <a:lnTo>
                  <a:pt x="804553" y="328772"/>
                </a:lnTo>
                <a:lnTo>
                  <a:pt x="829775" y="319650"/>
                </a:lnTo>
                <a:cubicBezTo>
                  <a:pt x="844253" y="318907"/>
                  <a:pt x="847789" y="323174"/>
                  <a:pt x="856796" y="324934"/>
                </a:cubicBezTo>
                <a:lnTo>
                  <a:pt x="1209795" y="299003"/>
                </a:lnTo>
                <a:lnTo>
                  <a:pt x="1256651" y="295561"/>
                </a:lnTo>
                <a:lnTo>
                  <a:pt x="1282256" y="285933"/>
                </a:lnTo>
                <a:cubicBezTo>
                  <a:pt x="1293236" y="291321"/>
                  <a:pt x="1300052" y="278709"/>
                  <a:pt x="1308365" y="275138"/>
                </a:cubicBezTo>
                <a:lnTo>
                  <a:pt x="1333870" y="269436"/>
                </a:lnTo>
                <a:lnTo>
                  <a:pt x="1353677" y="267388"/>
                </a:lnTo>
                <a:lnTo>
                  <a:pt x="1374856" y="271072"/>
                </a:lnTo>
                <a:cubicBezTo>
                  <a:pt x="1380699" y="271151"/>
                  <a:pt x="1381996" y="267795"/>
                  <a:pt x="1388735" y="267872"/>
                </a:cubicBezTo>
                <a:lnTo>
                  <a:pt x="1415290" y="271536"/>
                </a:lnTo>
                <a:lnTo>
                  <a:pt x="1453914" y="273870"/>
                </a:lnTo>
                <a:lnTo>
                  <a:pt x="1480645" y="277419"/>
                </a:lnTo>
                <a:lnTo>
                  <a:pt x="1485845" y="278725"/>
                </a:lnTo>
                <a:lnTo>
                  <a:pt x="1658122" y="266069"/>
                </a:lnTo>
                <a:lnTo>
                  <a:pt x="1670693" y="263259"/>
                </a:lnTo>
                <a:lnTo>
                  <a:pt x="1713706" y="261986"/>
                </a:lnTo>
                <a:lnTo>
                  <a:pt x="1719744" y="258972"/>
                </a:lnTo>
                <a:lnTo>
                  <a:pt x="1761849" y="258450"/>
                </a:lnTo>
                <a:cubicBezTo>
                  <a:pt x="1775704" y="257068"/>
                  <a:pt x="1799799" y="255872"/>
                  <a:pt x="1807616" y="252905"/>
                </a:cubicBezTo>
                <a:lnTo>
                  <a:pt x="1810616" y="246818"/>
                </a:lnTo>
                <a:lnTo>
                  <a:pt x="1820651" y="245565"/>
                </a:lnTo>
                <a:cubicBezTo>
                  <a:pt x="1821421" y="245959"/>
                  <a:pt x="1835914" y="244519"/>
                  <a:pt x="1836516" y="244513"/>
                </a:cubicBezTo>
                <a:lnTo>
                  <a:pt x="1872484" y="248027"/>
                </a:lnTo>
                <a:close/>
              </a:path>
            </a:pathLst>
          </a:custGeom>
        </p:spPr>
      </p:pic>
      <p:sp>
        <p:nvSpPr>
          <p:cNvPr id="2" name="Titolo 1">
            <a:extLst>
              <a:ext uri="{FF2B5EF4-FFF2-40B4-BE49-F238E27FC236}">
                <a16:creationId xmlns:a16="http://schemas.microsoft.com/office/drawing/2014/main" id="{385AC63B-413C-C47D-BC1C-0965924B9890}"/>
              </a:ext>
            </a:extLst>
          </p:cNvPr>
          <p:cNvSpPr>
            <a:spLocks noGrp="1"/>
          </p:cNvSpPr>
          <p:nvPr>
            <p:ph type="title"/>
          </p:nvPr>
        </p:nvSpPr>
        <p:spPr>
          <a:xfrm>
            <a:off x="5593606" y="939799"/>
            <a:ext cx="5781863" cy="1659965"/>
          </a:xfrm>
        </p:spPr>
        <p:txBody>
          <a:bodyPr anchor="b">
            <a:normAutofit/>
          </a:bodyPr>
          <a:lstStyle/>
          <a:p>
            <a:r>
              <a:rPr lang="it-IT" dirty="0"/>
              <a:t>                          I    SEETTORI </a:t>
            </a:r>
          </a:p>
        </p:txBody>
      </p:sp>
      <p:sp>
        <p:nvSpPr>
          <p:cNvPr id="7" name="Segnaposto contenuto 6">
            <a:extLst>
              <a:ext uri="{FF2B5EF4-FFF2-40B4-BE49-F238E27FC236}">
                <a16:creationId xmlns:a16="http://schemas.microsoft.com/office/drawing/2014/main" id="{4D5C1322-109D-9191-DB46-2B9F828F826D}"/>
              </a:ext>
            </a:extLst>
          </p:cNvPr>
          <p:cNvSpPr>
            <a:spLocks noGrp="1"/>
          </p:cNvSpPr>
          <p:nvPr>
            <p:ph idx="1"/>
          </p:nvPr>
        </p:nvSpPr>
        <p:spPr>
          <a:xfrm>
            <a:off x="7152968" y="2961280"/>
            <a:ext cx="3902381" cy="3210920"/>
          </a:xfrm>
        </p:spPr>
        <p:txBody>
          <a:bodyPr>
            <a:normAutofit fontScale="92500" lnSpcReduction="20000"/>
          </a:bodyPr>
          <a:lstStyle/>
          <a:p>
            <a:pPr>
              <a:lnSpc>
                <a:spcPct val="110000"/>
              </a:lnSpc>
            </a:pPr>
            <a:r>
              <a:rPr lang="it-IT" dirty="0"/>
              <a:t>La Campania è la regione più industrializzata dell’Italia meridionale.   </a:t>
            </a:r>
            <a:endParaRPr lang="it-IT"/>
          </a:p>
          <a:p>
            <a:pPr>
              <a:lnSpc>
                <a:spcPct val="110000"/>
              </a:lnSpc>
            </a:pPr>
            <a:r>
              <a:rPr lang="it-IT" dirty="0"/>
              <a:t>I settori più sviluppati sono quelli alimentari meccanico automobilistico, tessile, chimico, elettronico.</a:t>
            </a:r>
            <a:endParaRPr lang="it-IT"/>
          </a:p>
          <a:p>
            <a:pPr>
              <a:lnSpc>
                <a:spcPct val="110000"/>
              </a:lnSpc>
            </a:pPr>
            <a:r>
              <a:rPr lang="it-IT" dirty="0"/>
              <a:t>Importanti sono anche i cantieri navali, le vetrerie, i cementifici.</a:t>
            </a:r>
            <a:endParaRPr lang="it-IT"/>
          </a:p>
        </p:txBody>
      </p:sp>
      <p:sp>
        <p:nvSpPr>
          <p:cNvPr id="10" name="CasellaDiTesto 9">
            <a:extLst>
              <a:ext uri="{FF2B5EF4-FFF2-40B4-BE49-F238E27FC236}">
                <a16:creationId xmlns:a16="http://schemas.microsoft.com/office/drawing/2014/main" id="{AE9D1C3F-AAC2-F3D9-FC94-12A5EDB26BE7}"/>
              </a:ext>
            </a:extLst>
          </p:cNvPr>
          <p:cNvSpPr txBox="1"/>
          <p:nvPr/>
        </p:nvSpPr>
        <p:spPr>
          <a:xfrm>
            <a:off x="8677897" y="6657945"/>
            <a:ext cx="3514103"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ru.qaz.wiki/wiki/Sardinia">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244567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14" descr="Raffineria di petrolio con cielo blu">
            <a:extLst>
              <a:ext uri="{FF2B5EF4-FFF2-40B4-BE49-F238E27FC236}">
                <a16:creationId xmlns:a16="http://schemas.microsoft.com/office/drawing/2014/main" id="{EEA21B58-D405-8763-1E37-9F8532325109}"/>
              </a:ext>
            </a:extLst>
          </p:cNvPr>
          <p:cNvPicPr>
            <a:picLocks noChangeAspect="1"/>
          </p:cNvPicPr>
          <p:nvPr/>
        </p:nvPicPr>
        <p:blipFill rotWithShape="1">
          <a:blip r:embed="rId2">
            <a:alphaModFix amt="84000"/>
          </a:blip>
          <a:srcRect l="25203" r="16926"/>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olo 1">
            <a:extLst>
              <a:ext uri="{FF2B5EF4-FFF2-40B4-BE49-F238E27FC236}">
                <a16:creationId xmlns:a16="http://schemas.microsoft.com/office/drawing/2014/main" id="{1DC87B51-12A2-38A6-0BBD-3E58A7F7A048}"/>
              </a:ext>
            </a:extLst>
          </p:cNvPr>
          <p:cNvSpPr>
            <a:spLocks noGrp="1"/>
          </p:cNvSpPr>
          <p:nvPr>
            <p:ph type="title"/>
          </p:nvPr>
        </p:nvSpPr>
        <p:spPr>
          <a:xfrm>
            <a:off x="5933208" y="681036"/>
            <a:ext cx="5572992" cy="1916505"/>
          </a:xfrm>
        </p:spPr>
        <p:txBody>
          <a:bodyPr>
            <a:normAutofit/>
          </a:bodyPr>
          <a:lstStyle/>
          <a:p>
            <a:r>
              <a:rPr lang="it-IT" dirty="0"/>
              <a:t>L’industria</a:t>
            </a:r>
          </a:p>
        </p:txBody>
      </p:sp>
      <p:sp>
        <p:nvSpPr>
          <p:cNvPr id="3" name="Segnaposto contenuto 2">
            <a:extLst>
              <a:ext uri="{FF2B5EF4-FFF2-40B4-BE49-F238E27FC236}">
                <a16:creationId xmlns:a16="http://schemas.microsoft.com/office/drawing/2014/main" id="{4F7F17B9-0578-CA47-3B80-654DA21B20BC}"/>
              </a:ext>
            </a:extLst>
          </p:cNvPr>
          <p:cNvSpPr>
            <a:spLocks noGrp="1"/>
          </p:cNvSpPr>
          <p:nvPr>
            <p:ph idx="1"/>
          </p:nvPr>
        </p:nvSpPr>
        <p:spPr>
          <a:xfrm>
            <a:off x="7791796" y="3060862"/>
            <a:ext cx="3447012" cy="3116101"/>
          </a:xfrm>
        </p:spPr>
        <p:txBody>
          <a:bodyPr>
            <a:normAutofit/>
          </a:bodyPr>
          <a:lstStyle/>
          <a:p>
            <a:pPr marL="0" marR="0" lvl="0" indent="0" defTabSz="914400" rtl="0" eaLnBrk="0" fontAlgn="base" latinLnBrk="0" hangingPunct="0">
              <a:lnSpc>
                <a:spcPct val="110000"/>
              </a:lnSpc>
              <a:spcBef>
                <a:spcPct val="0"/>
              </a:spcBef>
              <a:spcAft>
                <a:spcPts val="600"/>
              </a:spcAft>
              <a:buClrTx/>
              <a:buSzTx/>
              <a:buFontTx/>
              <a:buNone/>
              <a:tabLst/>
            </a:pPr>
            <a:endParaRPr kumimoji="0" lang="it-IT" altLang="it-IT" sz="1100" b="0" i="0" u="none" strike="noStrike" cap="none" normalizeH="0" baseline="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10000"/>
              </a:lnSpc>
              <a:spcBef>
                <a:spcPct val="0"/>
              </a:spcBef>
              <a:spcAft>
                <a:spcPts val="600"/>
              </a:spcAft>
              <a:buClrTx/>
              <a:buSzTx/>
              <a:buFontTx/>
              <a:buNone/>
              <a:tabLst/>
            </a:pPr>
            <a:r>
              <a:rPr kumimoji="0" lang="it-IT" altLang="it-IT" sz="1100" b="0" i="0" u="none" strike="noStrike" cap="none" normalizeH="0" baseline="0">
                <a:ln>
                  <a:noFill/>
                </a:ln>
                <a:effectLst/>
                <a:latin typeface="Times New Roman" panose="02020603050405020304" pitchFamily="18" charset="0"/>
                <a:cs typeface="Times New Roman" panose="02020603050405020304" pitchFamily="18" charset="0"/>
              </a:rPr>
              <a:t>La Campania è la regione più industrializzata dell'Italia meridionale. Gli insediamenti produttivi sono concentrati per la maggior parte nell'area di Napoli e in quella di Salerno, ma negli ultimi anni sono sorte nuove imprese anche nelle altre province. I settori più sviluppati sono quello alimentare, meccanico, automobilistico, tessile, chimico, elettronico. Importanti sono anche i cantieri navali, le vetrerie, i cementifici, le industrie per la lavorazione della pelle e i calzaturifici.</a:t>
            </a:r>
            <a:br>
              <a:rPr kumimoji="0" lang="it-IT" altLang="it-IT" sz="1100" b="0" i="0" u="none" strike="noStrike" cap="none" normalizeH="0" baseline="0">
                <a:ln>
                  <a:noFill/>
                </a:ln>
                <a:effectLst/>
                <a:latin typeface="Times New Roman" panose="02020603050405020304" pitchFamily="18" charset="0"/>
                <a:cs typeface="Times New Roman" panose="02020603050405020304" pitchFamily="18" charset="0"/>
              </a:rPr>
            </a:br>
            <a:br>
              <a:rPr kumimoji="0" lang="it-IT" altLang="it-IT" sz="1100" b="0" i="0" u="none" strike="noStrike" cap="none" normalizeH="0" baseline="0">
                <a:ln>
                  <a:noFill/>
                </a:ln>
                <a:effectLst/>
                <a:latin typeface="Times New Roman" panose="02020603050405020304" pitchFamily="18" charset="0"/>
                <a:cs typeface="Times New Roman" panose="02020603050405020304" pitchFamily="18" charset="0"/>
              </a:rPr>
            </a:br>
            <a:br>
              <a:rPr kumimoji="0" lang="it-IT" altLang="it-IT" sz="1100" b="0" i="0" u="none" strike="noStrike" cap="none" normalizeH="0" baseline="0">
                <a:ln>
                  <a:noFill/>
                </a:ln>
                <a:effectLst/>
                <a:latin typeface="Times New Roman" panose="02020603050405020304" pitchFamily="18" charset="0"/>
                <a:cs typeface="Times New Roman" panose="02020603050405020304" pitchFamily="18" charset="0"/>
              </a:rPr>
            </a:br>
            <a:br>
              <a:rPr kumimoji="0" lang="it-IT" altLang="it-IT" sz="1100" b="0" i="0" u="none" strike="noStrike" cap="none" normalizeH="0" baseline="0">
                <a:ln>
                  <a:noFill/>
                </a:ln>
                <a:effectLst/>
                <a:latin typeface="Times New Roman" panose="02020603050405020304" pitchFamily="18" charset="0"/>
                <a:cs typeface="Times New Roman" panose="02020603050405020304" pitchFamily="18" charset="0"/>
              </a:rPr>
            </a:br>
            <a:endParaRPr lang="it-IT" sz="1100"/>
          </a:p>
        </p:txBody>
      </p:sp>
      <p:sp>
        <p:nvSpPr>
          <p:cNvPr id="4" name="Rectangle 1">
            <a:extLst>
              <a:ext uri="{FF2B5EF4-FFF2-40B4-BE49-F238E27FC236}">
                <a16:creationId xmlns:a16="http://schemas.microsoft.com/office/drawing/2014/main" id="{4DE26DC2-D921-117C-44E0-4BF05F9F1373}"/>
              </a:ext>
            </a:extLst>
          </p:cNvPr>
          <p:cNvSpPr>
            <a:spLocks noChangeArrowheads="1"/>
          </p:cNvSpPr>
          <p:nvPr/>
        </p:nvSpPr>
        <p:spPr bwMode="auto">
          <a:xfrm>
            <a:off x="0" y="-325397"/>
            <a:ext cx="30008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endParaRPr kumimoji="0" lang="it-IT" altLang="it-IT"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br>
              <a:rPr kumimoji="0" lang="it-IT" altLang="it-IT" sz="800" b="0" i="0" u="none" strike="noStrike" cap="none" normalizeH="0" baseline="0" dirty="0">
                <a:ln>
                  <a:noFill/>
                </a:ln>
                <a:solidFill>
                  <a:srgbClr val="213523"/>
                </a:solidFill>
                <a:effectLst/>
                <a:latin typeface="Times New Roman" panose="02020603050405020304" pitchFamily="18" charset="0"/>
                <a:cs typeface="Times New Roman" panose="02020603050405020304" pitchFamily="18" charset="0"/>
              </a:rPr>
            </a:br>
            <a:endParaRPr kumimoji="0" lang="it-IT" altLang="it-IT"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r>
              <a:rPr kumimoji="0" lang="it-IT" altLang="it-IT" sz="1800" b="0" i="0" u="none" strike="noStrike" cap="none" normalizeH="0" baseline="0" dirty="0">
                <a:ln>
                  <a:noFill/>
                </a:ln>
                <a:solidFill>
                  <a:srgbClr val="213523"/>
                </a:solidFill>
                <a:effectLst/>
                <a:latin typeface="Times New Roman" panose="02020603050405020304" pitchFamily="18" charset="0"/>
                <a:cs typeface="Times New Roman" panose="02020603050405020304" pitchFamily="18"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7" name="AutoShape 4" descr="Campania e L’INDUSTRIA">
            <a:extLst>
              <a:ext uri="{FF2B5EF4-FFF2-40B4-BE49-F238E27FC236}">
                <a16:creationId xmlns:a16="http://schemas.microsoft.com/office/drawing/2014/main" id="{117B5042-6156-D873-A1E0-CF723EC43AAA}"/>
              </a:ext>
            </a:extLst>
          </p:cNvPr>
          <p:cNvSpPr>
            <a:spLocks noChangeAspect="1" noChangeArrowheads="1"/>
          </p:cNvSpPr>
          <p:nvPr/>
        </p:nvSpPr>
        <p:spPr bwMode="auto">
          <a:xfrm>
            <a:off x="114300" y="-122238"/>
            <a:ext cx="2857500" cy="1428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5" descr="Campania e IL TURISMO">
            <a:extLst>
              <a:ext uri="{FF2B5EF4-FFF2-40B4-BE49-F238E27FC236}">
                <a16:creationId xmlns:a16="http://schemas.microsoft.com/office/drawing/2014/main" id="{768E6735-40C1-2930-6D2B-6102E0646C8A}"/>
              </a:ext>
            </a:extLst>
          </p:cNvPr>
          <p:cNvSpPr>
            <a:spLocks noChangeAspect="1" noChangeArrowheads="1"/>
          </p:cNvSpPr>
          <p:nvPr/>
        </p:nvSpPr>
        <p:spPr bwMode="auto">
          <a:xfrm>
            <a:off x="114300" y="2895600"/>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6">
            <a:extLst>
              <a:ext uri="{FF2B5EF4-FFF2-40B4-BE49-F238E27FC236}">
                <a16:creationId xmlns:a16="http://schemas.microsoft.com/office/drawing/2014/main" id="{9A6EADF9-1D8C-1613-CAD6-D80B721A233D}"/>
              </a:ext>
            </a:extLst>
          </p:cNvPr>
          <p:cNvSpPr>
            <a:spLocks noChangeArrowheads="1"/>
          </p:cNvSpPr>
          <p:nvPr/>
        </p:nvSpPr>
        <p:spPr bwMode="auto">
          <a:xfrm>
            <a:off x="152400" y="-588496"/>
            <a:ext cx="26084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br>
              <a:rPr kumimoji="0" lang="it-IT" altLang="it-IT" sz="800" b="0" i="0" u="none" strike="noStrike" cap="none" normalizeH="0" baseline="0" dirty="0">
                <a:ln>
                  <a:noFill/>
                </a:ln>
                <a:solidFill>
                  <a:srgbClr val="213523"/>
                </a:solidFill>
                <a:effectLst/>
                <a:latin typeface="Times New Roman" panose="02020603050405020304" pitchFamily="18" charset="0"/>
                <a:cs typeface="Times New Roman" panose="02020603050405020304" pitchFamily="18" charset="0"/>
              </a:rPr>
            </a:br>
            <a:endParaRPr kumimoji="0" lang="it-IT" altLang="it-IT"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r>
              <a:rPr kumimoji="0" lang="it-IT" altLang="it-IT" sz="1800" b="0" i="0" u="none" strike="noStrike" cap="none" normalizeH="0" baseline="0" dirty="0">
                <a:ln>
                  <a:noFill/>
                </a:ln>
                <a:solidFill>
                  <a:srgbClr val="213523"/>
                </a:solidFill>
                <a:effectLst/>
                <a:latin typeface="Times New Roman" panose="02020603050405020304" pitchFamily="18" charset="0"/>
                <a:cs typeface="Times New Roman" panose="02020603050405020304" pitchFamily="18" charset="0"/>
              </a:rPr>
              <a:t>  </a:t>
            </a:r>
            <a:r>
              <a:rPr kumimoji="0" lang="it-IT" altLang="it-IT" sz="9000" b="0" i="0" u="none" strike="noStrike" cap="none" normalizeH="0" baseline="0" dirty="0">
                <a:ln>
                  <a:noFill/>
                </a:ln>
                <a:solidFill>
                  <a:srgbClr val="213523"/>
                </a:solidFill>
                <a:effectLst/>
                <a:latin typeface="Times New Roman" panose="02020603050405020304" pitchFamily="18" charset="0"/>
                <a:cs typeface="Times New Roman" panose="02020603050405020304" pitchFamily="18" charset="0"/>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 name="AutoShape 9" descr="Campania e L’INDUSTRIA">
            <a:extLst>
              <a:ext uri="{FF2B5EF4-FFF2-40B4-BE49-F238E27FC236}">
                <a16:creationId xmlns:a16="http://schemas.microsoft.com/office/drawing/2014/main" id="{07D83418-B8F2-F6B1-612B-6778BDC85905}"/>
              </a:ext>
            </a:extLst>
          </p:cNvPr>
          <p:cNvSpPr>
            <a:spLocks noChangeAspect="1" noChangeArrowheads="1"/>
          </p:cNvSpPr>
          <p:nvPr/>
        </p:nvSpPr>
        <p:spPr bwMode="auto">
          <a:xfrm>
            <a:off x="266700" y="30162"/>
            <a:ext cx="2857500" cy="1428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10" descr="Campania e IL TURISMO">
            <a:extLst>
              <a:ext uri="{FF2B5EF4-FFF2-40B4-BE49-F238E27FC236}">
                <a16:creationId xmlns:a16="http://schemas.microsoft.com/office/drawing/2014/main" id="{061B7915-C8F1-10A9-3909-127CB04F413E}"/>
              </a:ext>
            </a:extLst>
          </p:cNvPr>
          <p:cNvSpPr>
            <a:spLocks noChangeAspect="1" noChangeArrowheads="1"/>
          </p:cNvSpPr>
          <p:nvPr/>
        </p:nvSpPr>
        <p:spPr bwMode="auto">
          <a:xfrm>
            <a:off x="266700" y="3048000"/>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2" descr="Campania e L'AGRICOLTURA">
            <a:extLst>
              <a:ext uri="{FF2B5EF4-FFF2-40B4-BE49-F238E27FC236}">
                <a16:creationId xmlns:a16="http://schemas.microsoft.com/office/drawing/2014/main" id="{7B277314-CC91-391D-33F1-F0C0DF0A92B0}"/>
              </a:ext>
            </a:extLst>
          </p:cNvPr>
          <p:cNvSpPr>
            <a:spLocks noChangeAspect="1" noChangeArrowheads="1"/>
          </p:cNvSpPr>
          <p:nvPr/>
        </p:nvSpPr>
        <p:spPr bwMode="auto">
          <a:xfrm>
            <a:off x="114300" y="-4237038"/>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3" descr="L'ALLEVAMENTO E LA PESCA">
            <a:extLst>
              <a:ext uri="{FF2B5EF4-FFF2-40B4-BE49-F238E27FC236}">
                <a16:creationId xmlns:a16="http://schemas.microsoft.com/office/drawing/2014/main" id="{BC0278F6-D57D-6C42-715E-CF18ABC8DA7E}"/>
              </a:ext>
            </a:extLst>
          </p:cNvPr>
          <p:cNvSpPr>
            <a:spLocks noChangeAspect="1" noChangeArrowheads="1"/>
          </p:cNvSpPr>
          <p:nvPr/>
        </p:nvSpPr>
        <p:spPr bwMode="auto">
          <a:xfrm>
            <a:off x="114300" y="-2590800"/>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7" descr="Campania e L'AGRICOLTURA">
            <a:extLst>
              <a:ext uri="{FF2B5EF4-FFF2-40B4-BE49-F238E27FC236}">
                <a16:creationId xmlns:a16="http://schemas.microsoft.com/office/drawing/2014/main" id="{E601C8A1-9FFF-6F79-5FA7-C9F50CA08EC0}"/>
              </a:ext>
            </a:extLst>
          </p:cNvPr>
          <p:cNvSpPr>
            <a:spLocks noChangeAspect="1" noChangeArrowheads="1"/>
          </p:cNvSpPr>
          <p:nvPr/>
        </p:nvSpPr>
        <p:spPr bwMode="auto">
          <a:xfrm>
            <a:off x="266700" y="-4084638"/>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8" descr="L'ALLEVAMENTO E LA PESCA">
            <a:extLst>
              <a:ext uri="{FF2B5EF4-FFF2-40B4-BE49-F238E27FC236}">
                <a16:creationId xmlns:a16="http://schemas.microsoft.com/office/drawing/2014/main" id="{AF690F3C-52F4-0C17-1B9D-61F99DB88912}"/>
              </a:ext>
            </a:extLst>
          </p:cNvPr>
          <p:cNvSpPr>
            <a:spLocks noChangeAspect="1" noChangeArrowheads="1"/>
          </p:cNvSpPr>
          <p:nvPr/>
        </p:nvSpPr>
        <p:spPr bwMode="auto">
          <a:xfrm>
            <a:off x="266700" y="-2438400"/>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11601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Testa e corna di un toro">
            <a:extLst>
              <a:ext uri="{FF2B5EF4-FFF2-40B4-BE49-F238E27FC236}">
                <a16:creationId xmlns:a16="http://schemas.microsoft.com/office/drawing/2014/main" id="{95FD2D56-E1C0-BE55-AD0E-98C2032B71B6}"/>
              </a:ext>
            </a:extLst>
          </p:cNvPr>
          <p:cNvPicPr>
            <a:picLocks noChangeAspect="1"/>
          </p:cNvPicPr>
          <p:nvPr/>
        </p:nvPicPr>
        <p:blipFill rotWithShape="1">
          <a:blip r:embed="rId2">
            <a:alphaModFix amt="84000"/>
          </a:blip>
          <a:srcRect l="31326" r="1" b="1"/>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olo 1">
            <a:extLst>
              <a:ext uri="{FF2B5EF4-FFF2-40B4-BE49-F238E27FC236}">
                <a16:creationId xmlns:a16="http://schemas.microsoft.com/office/drawing/2014/main" id="{994B0E82-1AE6-75A9-8E91-AFE58D1FF63C}"/>
              </a:ext>
            </a:extLst>
          </p:cNvPr>
          <p:cNvSpPr>
            <a:spLocks noGrp="1"/>
          </p:cNvSpPr>
          <p:nvPr>
            <p:ph type="title"/>
          </p:nvPr>
        </p:nvSpPr>
        <p:spPr>
          <a:xfrm>
            <a:off x="5933208" y="681036"/>
            <a:ext cx="5572992" cy="1916505"/>
          </a:xfrm>
        </p:spPr>
        <p:txBody>
          <a:bodyPr>
            <a:normAutofit/>
          </a:bodyPr>
          <a:lstStyle/>
          <a:p>
            <a:r>
              <a:rPr lang="it-IT" dirty="0"/>
              <a:t>L’allevamento e la pesca</a:t>
            </a:r>
          </a:p>
        </p:txBody>
      </p:sp>
      <p:sp>
        <p:nvSpPr>
          <p:cNvPr id="3" name="Segnaposto contenuto 2">
            <a:extLst>
              <a:ext uri="{FF2B5EF4-FFF2-40B4-BE49-F238E27FC236}">
                <a16:creationId xmlns:a16="http://schemas.microsoft.com/office/drawing/2014/main" id="{5852F093-8053-73C8-4E9D-51671429911F}"/>
              </a:ext>
            </a:extLst>
          </p:cNvPr>
          <p:cNvSpPr>
            <a:spLocks noGrp="1"/>
          </p:cNvSpPr>
          <p:nvPr>
            <p:ph idx="1"/>
          </p:nvPr>
        </p:nvSpPr>
        <p:spPr>
          <a:xfrm>
            <a:off x="7791796" y="3060862"/>
            <a:ext cx="3447012" cy="3116101"/>
          </a:xfrm>
        </p:spPr>
        <p:txBody>
          <a:bodyPr>
            <a:normAutofit lnSpcReduction="10000"/>
          </a:bodyPr>
          <a:lstStyle/>
          <a:p>
            <a:pPr>
              <a:lnSpc>
                <a:spcPct val="110000"/>
              </a:lnSpc>
            </a:pPr>
            <a:endParaRPr lang="it-IT" sz="1200" b="0" i="0" dirty="0">
              <a:effectLst/>
              <a:latin typeface="Times New Roman" panose="02020603050405020304" pitchFamily="18" charset="0"/>
            </a:endParaRPr>
          </a:p>
          <a:p>
            <a:pPr>
              <a:lnSpc>
                <a:spcPct val="110000"/>
              </a:lnSpc>
            </a:pPr>
            <a:r>
              <a:rPr lang="it-IT" sz="1200" b="0" i="0" dirty="0">
                <a:effectLst/>
                <a:latin typeface="Times New Roman" panose="02020603050405020304" pitchFamily="18" charset="0"/>
              </a:rPr>
              <a:t>L’allevamento del bestiame non è molto diffuso: solo i bovini, e in particolare i bufali, sono allevati in gran numero soprattutto nelle pianure del Volturno e del ::: le e nel Cilento. Con il latte delle bufale si produce la mozzarella, un prodotto tipico della Campania, che viene esportato in tutta Italia e nel mondo. La pesca è, in genere, una delle risorse economiche delle regioni che hanno uno sviluppo costiero. In Campania si pescano soprattutto sogliole, sgombri, merluzzi, molluschi e crostacei, ma anche spugne e coralli (la lavorazione dei coralli è un'attività </a:t>
            </a:r>
            <a:r>
              <a:rPr lang="it-IT" sz="1200" b="0" i="0" dirty="0" err="1">
                <a:effectLst/>
                <a:latin typeface="Times New Roman" panose="02020603050405020304" pitchFamily="18" charset="0"/>
              </a:rPr>
              <a:t>artigiale</a:t>
            </a:r>
            <a:r>
              <a:rPr lang="it-IT" sz="1200" b="0" i="0" dirty="0">
                <a:effectLst/>
                <a:latin typeface="Times New Roman" panose="02020603050405020304" pitchFamily="18" charset="0"/>
              </a:rPr>
              <a:t> tipica di questa regione).</a:t>
            </a:r>
          </a:p>
          <a:p>
            <a:pPr>
              <a:lnSpc>
                <a:spcPct val="110000"/>
              </a:lnSpc>
            </a:pPr>
            <a:endParaRPr lang="it-IT" sz="1200" dirty="0"/>
          </a:p>
        </p:txBody>
      </p:sp>
    </p:spTree>
    <p:extLst>
      <p:ext uri="{BB962C8B-B14F-4D97-AF65-F5344CB8AC3E}">
        <p14:creationId xmlns:p14="http://schemas.microsoft.com/office/powerpoint/2010/main" val="152538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4BA0CA3-DB0C-AC19-5119-335A74CF200B}"/>
              </a:ext>
            </a:extLst>
          </p:cNvPr>
          <p:cNvSpPr>
            <a:spLocks noGrp="1"/>
          </p:cNvSpPr>
          <p:nvPr>
            <p:ph type="title"/>
          </p:nvPr>
        </p:nvSpPr>
        <p:spPr>
          <a:xfrm>
            <a:off x="648930" y="629266"/>
            <a:ext cx="6188190" cy="1622321"/>
          </a:xfrm>
        </p:spPr>
        <p:txBody>
          <a:bodyPr>
            <a:normAutofit/>
          </a:bodyPr>
          <a:lstStyle/>
          <a:p>
            <a:r>
              <a:rPr lang="it-IT">
                <a:solidFill>
                  <a:srgbClr val="EBEBEB"/>
                </a:solidFill>
              </a:rPr>
              <a:t>L’industria</a:t>
            </a:r>
          </a:p>
        </p:txBody>
      </p:sp>
      <p:sp>
        <p:nvSpPr>
          <p:cNvPr id="3" name="Segnaposto contenuto 2">
            <a:extLst>
              <a:ext uri="{FF2B5EF4-FFF2-40B4-BE49-F238E27FC236}">
                <a16:creationId xmlns:a16="http://schemas.microsoft.com/office/drawing/2014/main" id="{8A4C17CE-8E7D-87C0-11DA-531C9519A23B}"/>
              </a:ext>
            </a:extLst>
          </p:cNvPr>
          <p:cNvSpPr>
            <a:spLocks noGrp="1"/>
          </p:cNvSpPr>
          <p:nvPr>
            <p:ph idx="1"/>
          </p:nvPr>
        </p:nvSpPr>
        <p:spPr>
          <a:xfrm>
            <a:off x="648930" y="2438400"/>
            <a:ext cx="6188189" cy="3785419"/>
          </a:xfrm>
        </p:spPr>
        <p:txBody>
          <a:bodyPr>
            <a:normAutofit/>
          </a:bodyPr>
          <a:lstStyle/>
          <a:p>
            <a:pPr marL="0" indent="0">
              <a:lnSpc>
                <a:spcPct val="90000"/>
              </a:lnSpc>
              <a:buNone/>
            </a:pPr>
            <a:endParaRPr lang="it-IT" b="0" i="0">
              <a:solidFill>
                <a:srgbClr val="FFFFFF"/>
              </a:solidFill>
              <a:effectLst/>
              <a:latin typeface="Times New Roman" panose="02020603050405020304" pitchFamily="18" charset="0"/>
            </a:endParaRPr>
          </a:p>
          <a:p>
            <a:pPr>
              <a:lnSpc>
                <a:spcPct val="90000"/>
              </a:lnSpc>
            </a:pPr>
            <a:r>
              <a:rPr lang="it-IT" b="0" i="0">
                <a:solidFill>
                  <a:srgbClr val="FFFFFF"/>
                </a:solidFill>
                <a:effectLst/>
                <a:latin typeface="Times New Roman" panose="02020603050405020304" pitchFamily="18" charset="0"/>
              </a:rPr>
              <a:t>La Campania è la regione più industrializzata dell'Italia meridionale. Gli insediamenti produttivi sono concentrati per la maggior parte nell'area di Napoli e in quella di Salerno, ma negli ultimi anni sono sorte nuove imprese anche nelle altre province. I settori più sviluppati sono quello alimentare, meccanico, automobilistico, tessile, chimico, elettronico. Importanti sono anche i cantieri navali, le vetrerie, i cementifici, le industrie per la lavorazione della pelle e i calzaturifici.</a:t>
            </a:r>
            <a:br>
              <a:rPr lang="it-IT" b="0" i="0">
                <a:solidFill>
                  <a:srgbClr val="FFFFFF"/>
                </a:solidFill>
                <a:effectLst/>
                <a:latin typeface="Times New Roman" panose="02020603050405020304" pitchFamily="18" charset="0"/>
              </a:rPr>
            </a:br>
            <a:endParaRPr lang="it-IT" b="0" i="0">
              <a:solidFill>
                <a:srgbClr val="FFFFFF"/>
              </a:solidFill>
              <a:effectLst/>
              <a:latin typeface="Times New Roman" panose="02020603050405020304" pitchFamily="18" charset="0"/>
            </a:endParaRPr>
          </a:p>
          <a:p>
            <a:pPr>
              <a:lnSpc>
                <a:spcPct val="90000"/>
              </a:lnSpc>
            </a:pPr>
            <a:endParaRPr lang="it-IT">
              <a:solidFill>
                <a:srgbClr val="FFFFFF"/>
              </a:solidFill>
            </a:endParaRPr>
          </a:p>
        </p:txBody>
      </p:sp>
      <p:sp>
        <p:nvSpPr>
          <p:cNvPr id="3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Immagine 3">
            <a:extLst>
              <a:ext uri="{FF2B5EF4-FFF2-40B4-BE49-F238E27FC236}">
                <a16:creationId xmlns:a16="http://schemas.microsoft.com/office/drawing/2014/main" id="{79D311BB-677B-D7CB-AC29-CE4B1E73D2C4}"/>
              </a:ext>
            </a:extLst>
          </p:cNvPr>
          <p:cNvPicPr>
            <a:picLocks noChangeAspect="1"/>
          </p:cNvPicPr>
          <p:nvPr/>
        </p:nvPicPr>
        <p:blipFill rotWithShape="1">
          <a:blip r:embed="rId3"/>
          <a:srcRect l="11876" r="20276"/>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414744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002E10C-2D34-076A-8D57-22D9E017F5C6}"/>
              </a:ext>
            </a:extLst>
          </p:cNvPr>
          <p:cNvSpPr>
            <a:spLocks noGrp="1"/>
          </p:cNvSpPr>
          <p:nvPr>
            <p:ph type="title"/>
          </p:nvPr>
        </p:nvSpPr>
        <p:spPr>
          <a:xfrm>
            <a:off x="648930" y="629266"/>
            <a:ext cx="6188190" cy="1622321"/>
          </a:xfrm>
        </p:spPr>
        <p:txBody>
          <a:bodyPr>
            <a:normAutofit/>
          </a:bodyPr>
          <a:lstStyle/>
          <a:p>
            <a:r>
              <a:rPr lang="it-IT">
                <a:solidFill>
                  <a:srgbClr val="EBEBEB"/>
                </a:solidFill>
              </a:rPr>
              <a:t>Il turismo</a:t>
            </a:r>
          </a:p>
        </p:txBody>
      </p:sp>
      <p:sp>
        <p:nvSpPr>
          <p:cNvPr id="3" name="Segnaposto contenuto 2">
            <a:extLst>
              <a:ext uri="{FF2B5EF4-FFF2-40B4-BE49-F238E27FC236}">
                <a16:creationId xmlns:a16="http://schemas.microsoft.com/office/drawing/2014/main" id="{FFBAEE82-6260-F8DA-B656-E3D7D12A5A1A}"/>
              </a:ext>
            </a:extLst>
          </p:cNvPr>
          <p:cNvSpPr>
            <a:spLocks noGrp="1"/>
          </p:cNvSpPr>
          <p:nvPr>
            <p:ph idx="1"/>
          </p:nvPr>
        </p:nvSpPr>
        <p:spPr>
          <a:xfrm>
            <a:off x="648930" y="2438400"/>
            <a:ext cx="6188189" cy="3785419"/>
          </a:xfrm>
        </p:spPr>
        <p:txBody>
          <a:bodyPr>
            <a:normAutofit/>
          </a:bodyPr>
          <a:lstStyle/>
          <a:p>
            <a:pPr marL="0" indent="0">
              <a:lnSpc>
                <a:spcPct val="90000"/>
              </a:lnSpc>
              <a:buNone/>
            </a:pPr>
            <a:endParaRPr lang="it-IT" sz="1900" b="0" i="0">
              <a:solidFill>
                <a:srgbClr val="FFFFFF"/>
              </a:solidFill>
              <a:effectLst/>
              <a:latin typeface="Times New Roman" panose="02020603050405020304" pitchFamily="18" charset="0"/>
            </a:endParaRPr>
          </a:p>
          <a:p>
            <a:pPr>
              <a:lnSpc>
                <a:spcPct val="90000"/>
              </a:lnSpc>
            </a:pPr>
            <a:r>
              <a:rPr lang="it-IT" sz="1900" b="0" i="0">
                <a:solidFill>
                  <a:srgbClr val="FFFFFF"/>
                </a:solidFill>
                <a:effectLst/>
                <a:latin typeface="Times New Roman" panose="02020603050405020304" pitchFamily="18" charset="0"/>
              </a:rPr>
              <a:t>Il turismo in Campania interessa particolarmente alcune città di alto valore artistico e storico, e alcuni luoghi situati in posizioni privilegiate dal punto di vita paesaggistico. Inoltre la regione è particolarmente ricca di straordinarie testimonianze del passato. Le città romane di Pompei ed Ercolano, sepolte dall'eruzione del Vesuvio e riportate alla luce dagli archeologi, e i templi greci di Paestum attirano ogni anno milioni di visitatori da ogni parte del mondo. Turismo significa anche presenza di strutture adeguate a ricevere e ospitare le persone. La Campania ha notevoli capacità ricettive: alberghi, campeggi, villaggi turistici lungo le coste, nelle isole e nelle città d'arte.</a:t>
            </a:r>
          </a:p>
          <a:p>
            <a:pPr marL="0" indent="0">
              <a:lnSpc>
                <a:spcPct val="90000"/>
              </a:lnSpc>
              <a:buNone/>
            </a:pPr>
            <a:endParaRPr lang="it-IT" sz="190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Vista dal basso di grattacieli moderni che salgono dritti verso un cielo suggestivo">
            <a:extLst>
              <a:ext uri="{FF2B5EF4-FFF2-40B4-BE49-F238E27FC236}">
                <a16:creationId xmlns:a16="http://schemas.microsoft.com/office/drawing/2014/main" id="{6BEF2E10-C123-6CEE-BC41-86E8E2F9462C}"/>
              </a:ext>
            </a:extLst>
          </p:cNvPr>
          <p:cNvPicPr>
            <a:picLocks noChangeAspect="1"/>
          </p:cNvPicPr>
          <p:nvPr/>
        </p:nvPicPr>
        <p:blipFill rotWithShape="1">
          <a:blip r:embed="rId3"/>
          <a:srcRect l="17489" r="34202"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423833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78CC987-F0AF-C407-F900-7C40E8F39D91}"/>
              </a:ext>
            </a:extLst>
          </p:cNvPr>
          <p:cNvSpPr>
            <a:spLocks noGrp="1"/>
          </p:cNvSpPr>
          <p:nvPr>
            <p:ph type="title"/>
          </p:nvPr>
        </p:nvSpPr>
        <p:spPr>
          <a:xfrm>
            <a:off x="648930" y="629266"/>
            <a:ext cx="6188190" cy="1622321"/>
          </a:xfrm>
        </p:spPr>
        <p:txBody>
          <a:bodyPr>
            <a:normAutofit/>
          </a:bodyPr>
          <a:lstStyle/>
          <a:p>
            <a:r>
              <a:rPr lang="it-IT" dirty="0">
                <a:solidFill>
                  <a:srgbClr val="EBEBEB"/>
                </a:solidFill>
              </a:rPr>
              <a:t>I primi abitanti</a:t>
            </a:r>
          </a:p>
        </p:txBody>
      </p:sp>
      <p:sp>
        <p:nvSpPr>
          <p:cNvPr id="3" name="Segnaposto contenuto 2">
            <a:extLst>
              <a:ext uri="{FF2B5EF4-FFF2-40B4-BE49-F238E27FC236}">
                <a16:creationId xmlns:a16="http://schemas.microsoft.com/office/drawing/2014/main" id="{A7B7B497-3C9A-D31B-9244-3AC8C2FD18D7}"/>
              </a:ext>
            </a:extLst>
          </p:cNvPr>
          <p:cNvSpPr>
            <a:spLocks noGrp="1"/>
          </p:cNvSpPr>
          <p:nvPr>
            <p:ph idx="1"/>
          </p:nvPr>
        </p:nvSpPr>
        <p:spPr>
          <a:xfrm>
            <a:off x="648930" y="2438400"/>
            <a:ext cx="6188189" cy="3785419"/>
          </a:xfrm>
        </p:spPr>
        <p:txBody>
          <a:bodyPr>
            <a:normAutofit/>
          </a:bodyPr>
          <a:lstStyle/>
          <a:p>
            <a:pPr>
              <a:lnSpc>
                <a:spcPct val="90000"/>
              </a:lnSpc>
            </a:pPr>
            <a:endParaRPr lang="it-IT" sz="1700" b="0" i="0">
              <a:solidFill>
                <a:srgbClr val="FFFFFF"/>
              </a:solidFill>
              <a:effectLst/>
              <a:latin typeface="Times New Roman" panose="02020603050405020304" pitchFamily="18" charset="0"/>
            </a:endParaRPr>
          </a:p>
          <a:p>
            <a:pPr>
              <a:lnSpc>
                <a:spcPct val="90000"/>
              </a:lnSpc>
            </a:pPr>
            <a:r>
              <a:rPr lang="it-IT" sz="1700" b="0" i="0">
                <a:solidFill>
                  <a:srgbClr val="FFFFFF"/>
                </a:solidFill>
                <a:effectLst/>
                <a:latin typeface="Times New Roman" panose="02020603050405020304" pitchFamily="18" charset="0"/>
              </a:rPr>
              <a:t>Durante gli scavi archeologici effettuati nella regione, sono stati portati alla luce numerosi reperti che appartenevano ai suoi abitanti primitivi. I primi insediamenti umani in Campania risalgono all'età della pietra, l'epoca preistorica che ebbe inizio circa 70.000 anni fa. A quel tempo gli Appennini erano ricoperti da una fitta e rigogliosa foresta, dove gli uomini si recavano per cacciare e raccogliere le piante selvatiche, visto che ancora non conoscevano l'agricoltura né l'arte di allevare gli animali. Gli archeologi hanno trovano numerose pietre scheggiate, utensili che l'uomo usava come armi per uccidere le prede o come attrezzi per pulire la carne e tagliare le piante. Inoltre sono stati ritrovati anche vasi e strumenti in ferro, che risalgono a un'epoca posteriore, quando l'uomo sapeva utilizzare il fuoco per plasmare oggetti più sofisticati.</a:t>
            </a:r>
          </a:p>
          <a:p>
            <a:pPr>
              <a:lnSpc>
                <a:spcPct val="90000"/>
              </a:lnSpc>
            </a:pPr>
            <a:endParaRPr lang="it-IT" sz="170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Scalinata e colonne anteriori di un maestoso edificio della città">
            <a:extLst>
              <a:ext uri="{FF2B5EF4-FFF2-40B4-BE49-F238E27FC236}">
                <a16:creationId xmlns:a16="http://schemas.microsoft.com/office/drawing/2014/main" id="{A8588836-6669-2251-FD11-3A0107AAFBCF}"/>
              </a:ext>
            </a:extLst>
          </p:cNvPr>
          <p:cNvPicPr>
            <a:picLocks noChangeAspect="1"/>
          </p:cNvPicPr>
          <p:nvPr/>
        </p:nvPicPr>
        <p:blipFill rotWithShape="1">
          <a:blip r:embed="rId3"/>
          <a:srcRect l="24671" r="27020"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95252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580B6-4F6E-F8A3-A12D-98CEC6E70798}"/>
              </a:ext>
            </a:extLst>
          </p:cNvPr>
          <p:cNvSpPr>
            <a:spLocks noGrp="1"/>
          </p:cNvSpPr>
          <p:nvPr>
            <p:ph type="title"/>
          </p:nvPr>
        </p:nvSpPr>
        <p:spPr/>
        <p:txBody>
          <a:bodyPr/>
          <a:lstStyle/>
          <a:p>
            <a:r>
              <a:rPr lang="it-IT" dirty="0"/>
              <a:t>Le </a:t>
            </a:r>
            <a:r>
              <a:rPr lang="it-IT" dirty="0" err="1"/>
              <a:t>collonie</a:t>
            </a:r>
            <a:r>
              <a:rPr lang="it-IT" dirty="0"/>
              <a:t> greche</a:t>
            </a:r>
          </a:p>
        </p:txBody>
      </p:sp>
      <p:sp>
        <p:nvSpPr>
          <p:cNvPr id="3" name="Segnaposto contenuto 2">
            <a:extLst>
              <a:ext uri="{FF2B5EF4-FFF2-40B4-BE49-F238E27FC236}">
                <a16:creationId xmlns:a16="http://schemas.microsoft.com/office/drawing/2014/main" id="{214E957A-1DD7-3A3A-7A03-E98C85364AED}"/>
              </a:ext>
            </a:extLst>
          </p:cNvPr>
          <p:cNvSpPr>
            <a:spLocks noGrp="1"/>
          </p:cNvSpPr>
          <p:nvPr>
            <p:ph idx="1"/>
          </p:nvPr>
        </p:nvSpPr>
        <p:spPr/>
        <p:txBody>
          <a:bodyPr>
            <a:normAutofit lnSpcReduction="10000"/>
          </a:bodyPr>
          <a:lstStyle/>
          <a:p>
            <a:pPr marL="0" indent="0" algn="l">
              <a:buNone/>
            </a:pPr>
            <a:endParaRPr lang="it-IT" b="0" i="0" dirty="0">
              <a:solidFill>
                <a:srgbClr val="213523"/>
              </a:solidFill>
              <a:effectLst/>
              <a:latin typeface="Times New Roman" panose="02020603050405020304" pitchFamily="18" charset="0"/>
            </a:endParaRPr>
          </a:p>
          <a:p>
            <a:pPr algn="l"/>
            <a:r>
              <a:rPr lang="it-IT" b="0" i="0" dirty="0">
                <a:solidFill>
                  <a:srgbClr val="213523"/>
                </a:solidFill>
                <a:effectLst/>
                <a:latin typeface="Times New Roman" panose="02020603050405020304" pitchFamily="18" charset="0"/>
              </a:rPr>
              <a:t>Nella seconda metà dell'VIII secolo </a:t>
            </a:r>
            <a:r>
              <a:rPr lang="it-IT" b="0" i="0" dirty="0" err="1">
                <a:solidFill>
                  <a:srgbClr val="213523"/>
                </a:solidFill>
                <a:effectLst/>
                <a:latin typeface="Times New Roman" panose="02020603050405020304" pitchFamily="18" charset="0"/>
              </a:rPr>
              <a:t>a.c.</a:t>
            </a:r>
            <a:r>
              <a:rPr lang="it-IT" b="0" i="0" dirty="0">
                <a:solidFill>
                  <a:srgbClr val="213523"/>
                </a:solidFill>
                <a:effectLst/>
                <a:latin typeface="Times New Roman" panose="02020603050405020304" pitchFamily="18" charset="0"/>
              </a:rPr>
              <a:t> alcune popolazioni provenienti dalla Grecia raggiunsero le coste della Campania e fondarono delle colonie, occupando in alcuni casi insediamenti già esistenti. Fra queste città, che divennero importanti centri culturali e commerciali del tempo, bisogna ricordare </a:t>
            </a:r>
            <a:r>
              <a:rPr lang="it-IT" b="0" i="0" dirty="0" err="1">
                <a:solidFill>
                  <a:srgbClr val="213523"/>
                </a:solidFill>
                <a:effectLst/>
                <a:latin typeface="Times New Roman" panose="02020603050405020304" pitchFamily="18" charset="0"/>
              </a:rPr>
              <a:t>Pithecussae</a:t>
            </a:r>
            <a:r>
              <a:rPr lang="it-IT" b="0" i="0" dirty="0">
                <a:solidFill>
                  <a:srgbClr val="213523"/>
                </a:solidFill>
                <a:effectLst/>
                <a:latin typeface="Times New Roman" panose="02020603050405020304" pitchFamily="18" charset="0"/>
              </a:rPr>
              <a:t>, costruita sull'isola di Ischia, Cuma, Partenope (che poi diventerà Napoli ), Ercolano, Pompei e Posidonia (Paestum sotto i Romani ), che invece si svilupparono sulla terraferma. Due di queste città, Pompei ed Ercolano, nel I secolo d.C., nel momento del loro mass imo sviluppo sotto la dominazione romana, vennero completamente sepolte dalle ceneri sprigionate dal Vesuvio durante un eruzione, e oggi sono luoghi archeologici tra i più interessanti della penisola: infatti le ceneri hanno cristallizzato tutto ciò su cui si posavano, conservandolo perfettamente integro nel tempo. Chi va a Pompei o a Ercolano può quindi visitare due città del passato che sono rimaste </a:t>
            </a:r>
            <a:r>
              <a:rPr lang="it-IT" b="0" i="0" dirty="0" err="1">
                <a:solidFill>
                  <a:srgbClr val="213523"/>
                </a:solidFill>
                <a:effectLst/>
                <a:latin typeface="Times New Roman" panose="02020603050405020304" pitchFamily="18" charset="0"/>
              </a:rPr>
              <a:t>inalterat</a:t>
            </a:r>
            <a:endParaRPr lang="it-IT" b="0" i="0" dirty="0">
              <a:solidFill>
                <a:srgbClr val="213523"/>
              </a:solidFill>
              <a:effectLst/>
              <a:latin typeface="Times New Roman" panose="02020603050405020304" pitchFamily="18" charset="0"/>
            </a:endParaRPr>
          </a:p>
          <a:p>
            <a:endParaRPr lang="it-IT" dirty="0"/>
          </a:p>
        </p:txBody>
      </p:sp>
    </p:spTree>
    <p:extLst>
      <p:ext uri="{BB962C8B-B14F-4D97-AF65-F5344CB8AC3E}">
        <p14:creationId xmlns:p14="http://schemas.microsoft.com/office/powerpoint/2010/main" val="67529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57EDCF6-17C7-0EE3-A941-5B67E3CF69B3}"/>
              </a:ext>
            </a:extLst>
          </p:cNvPr>
          <p:cNvSpPr>
            <a:spLocks noGrp="1"/>
          </p:cNvSpPr>
          <p:nvPr>
            <p:ph type="title"/>
          </p:nvPr>
        </p:nvSpPr>
        <p:spPr>
          <a:xfrm>
            <a:off x="5411931" y="452718"/>
            <a:ext cx="4638903" cy="1400530"/>
          </a:xfrm>
        </p:spPr>
        <p:txBody>
          <a:bodyPr>
            <a:normAutofit/>
          </a:bodyPr>
          <a:lstStyle/>
          <a:p>
            <a:r>
              <a:rPr lang="it-IT" dirty="0"/>
              <a:t>Etruschi, sanniti e lucani</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Duomo Santa Maria del Fiore">
            <a:extLst>
              <a:ext uri="{FF2B5EF4-FFF2-40B4-BE49-F238E27FC236}">
                <a16:creationId xmlns:a16="http://schemas.microsoft.com/office/drawing/2014/main" id="{980699BF-50D3-0E97-AA8F-554C15A90D36}"/>
              </a:ext>
            </a:extLst>
          </p:cNvPr>
          <p:cNvPicPr>
            <a:picLocks noChangeAspect="1"/>
          </p:cNvPicPr>
          <p:nvPr/>
        </p:nvPicPr>
        <p:blipFill rotWithShape="1">
          <a:blip r:embed="rId3"/>
          <a:srcRect l="21719" r="29877"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9275CE6C-EBC7-2391-C0D7-870C1F7BDE0C}"/>
              </a:ext>
            </a:extLst>
          </p:cNvPr>
          <p:cNvSpPr>
            <a:spLocks noGrp="1"/>
          </p:cNvSpPr>
          <p:nvPr>
            <p:ph idx="1"/>
          </p:nvPr>
        </p:nvSpPr>
        <p:spPr>
          <a:xfrm>
            <a:off x="5410950" y="2052918"/>
            <a:ext cx="4638903" cy="4195481"/>
          </a:xfrm>
        </p:spPr>
        <p:txBody>
          <a:bodyPr>
            <a:normAutofit/>
          </a:bodyPr>
          <a:lstStyle/>
          <a:p>
            <a:pPr>
              <a:lnSpc>
                <a:spcPct val="90000"/>
              </a:lnSpc>
            </a:pPr>
            <a:endParaRPr lang="it-IT" sz="1700" b="0" i="0">
              <a:effectLst/>
              <a:latin typeface="Times New Roman" panose="02020603050405020304" pitchFamily="18" charset="0"/>
            </a:endParaRPr>
          </a:p>
          <a:p>
            <a:pPr>
              <a:lnSpc>
                <a:spcPct val="90000"/>
              </a:lnSpc>
            </a:pPr>
            <a:r>
              <a:rPr lang="it-IT" sz="1700" b="0" i="0">
                <a:effectLst/>
                <a:latin typeface="Times New Roman" panose="02020603050405020304" pitchFamily="18" charset="0"/>
              </a:rPr>
              <a:t>Mentre sulle coste della Campania si sviluppava la civiltà greca, all'interno, nella parte centro-settentrionale, gli Etruschi occuparono un'ampia fetta di territorio. In breve tempo organizzarono i loro insediamenti fondando una federazione di dodici città, chiamata Dodecapoli, che aveva come capitale Capua. In seguito, nel corso del V secolo </a:t>
            </a:r>
            <a:r>
              <a:rPr lang="it-IT" sz="1700" b="0" i="0" err="1">
                <a:effectLst/>
                <a:latin typeface="Times New Roman" panose="02020603050405020304" pitchFamily="18" charset="0"/>
              </a:rPr>
              <a:t>a.c.</a:t>
            </a:r>
            <a:r>
              <a:rPr lang="it-IT" sz="1700" b="0" i="0">
                <a:effectLst/>
                <a:latin typeface="Times New Roman" panose="02020603050405020304" pitchFamily="18" charset="0"/>
              </a:rPr>
              <a:t>, in Campania si stabilirono i Sanniti, una popolazione dell'Italia centrale, seguiti dai Lucani che, giungendo invece dalla parte meridionale della penisola, occuparono Posidonia, posta a sud della regione.</a:t>
            </a:r>
            <a:br>
              <a:rPr lang="it-IT" sz="1700" b="0" i="0">
                <a:effectLst/>
                <a:latin typeface="Times New Roman" panose="02020603050405020304" pitchFamily="18" charset="0"/>
              </a:rPr>
            </a:br>
            <a:endParaRPr lang="it-IT" sz="1700" b="0" i="0">
              <a:effectLst/>
              <a:latin typeface="Times New Roman" panose="02020603050405020304" pitchFamily="18" charset="0"/>
            </a:endParaRPr>
          </a:p>
          <a:p>
            <a:pPr>
              <a:lnSpc>
                <a:spcPct val="90000"/>
              </a:lnSpc>
            </a:pPr>
            <a:endParaRPr lang="it-IT" sz="1700"/>
          </a:p>
        </p:txBody>
      </p:sp>
    </p:spTree>
    <p:extLst>
      <p:ext uri="{BB962C8B-B14F-4D97-AF65-F5344CB8AC3E}">
        <p14:creationId xmlns:p14="http://schemas.microsoft.com/office/powerpoint/2010/main" val="399695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0</TotalTime>
  <Words>1659</Words>
  <Application>Microsoft Office PowerPoint</Application>
  <PresentationFormat>Widescreen</PresentationFormat>
  <Paragraphs>70</Paragraphs>
  <Slides>15</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Aptos</vt:lpstr>
      <vt:lpstr>Arial</vt:lpstr>
      <vt:lpstr>Century Gothic</vt:lpstr>
      <vt:lpstr>Roboto</vt:lpstr>
      <vt:lpstr>Times New Roman</vt:lpstr>
      <vt:lpstr>Verdana</vt:lpstr>
      <vt:lpstr>Wingdings 3</vt:lpstr>
      <vt:lpstr>Ione</vt:lpstr>
      <vt:lpstr>LA CAMPAMPANIA </vt:lpstr>
      <vt:lpstr>                          I    SEETTORI </vt:lpstr>
      <vt:lpstr>L’industria</vt:lpstr>
      <vt:lpstr>L’allevamento e la pesca</vt:lpstr>
      <vt:lpstr>L’industria</vt:lpstr>
      <vt:lpstr>Il turismo</vt:lpstr>
      <vt:lpstr>I primi abitanti</vt:lpstr>
      <vt:lpstr>Le collonie greche</vt:lpstr>
      <vt:lpstr>Etruschi, sanniti e lucani</vt:lpstr>
      <vt:lpstr>La dominazione romana</vt:lpstr>
      <vt:lpstr>Origine dell’nome</vt:lpstr>
      <vt:lpstr>Cibi tradizionali </vt:lpstr>
      <vt:lpstr>Presentazione standard di PowerPoint</vt:lpstr>
      <vt:lpstr>babà</vt:lpstr>
      <vt:lpstr>feste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CAMPAMPANIA</dc:title>
  <dc:creator>boldyreva.anastasia@yahoo.it</dc:creator>
  <cp:lastModifiedBy>boldyreva.anastasia@yahoo.it</cp:lastModifiedBy>
  <cp:revision>1</cp:revision>
  <dcterms:created xsi:type="dcterms:W3CDTF">2024-05-18T22:37:24Z</dcterms:created>
  <dcterms:modified xsi:type="dcterms:W3CDTF">2024-05-18T23:53:22Z</dcterms:modified>
</cp:coreProperties>
</file>