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sldIdLst>
    <p:sldId id="256" r:id="rId2"/>
    <p:sldId id="257" r:id="rId3"/>
    <p:sldId id="258" r:id="rId4"/>
    <p:sldId id="259" r:id="rId5"/>
    <p:sldId id="260" r:id="rId6"/>
    <p:sldId id="262" r:id="rId7"/>
    <p:sldId id="266" r:id="rId8"/>
    <p:sldId id="263" r:id="rId9"/>
    <p:sldId id="264" r:id="rId10"/>
    <p:sldId id="267" r:id="rId1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9" d="100"/>
          <a:sy n="79" d="100"/>
        </p:scale>
        <p:origin x="15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1/11/2025</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‹N›</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098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1/11/2025</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4269951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1/11/2025</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699800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1/11/2025</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1338477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1/11/2025</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2013321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1/11/2025</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723029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1/11/2025</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2281676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1/11/2025</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4152225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1/11/2025</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2572066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1/11/2025</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2556227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1/11/2025</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311906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1/11/2025</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‹N›</a:t>
            </a:fld>
            <a:endParaRPr lang="en-US"/>
          </a:p>
        </p:txBody>
      </p:sp>
    </p:spTree>
    <p:extLst>
      <p:ext uri="{BB962C8B-B14F-4D97-AF65-F5344CB8AC3E}">
        <p14:creationId xmlns:p14="http://schemas.microsoft.com/office/powerpoint/2010/main" val="206127674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1" r:id="rId6"/>
    <p:sldLayoutId id="2147483727" r:id="rId7"/>
    <p:sldLayoutId id="2147483728" r:id="rId8"/>
    <p:sldLayoutId id="2147483729" r:id="rId9"/>
    <p:sldLayoutId id="2147483730"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A4374D-F270-4C02-88D7-B751FD9BD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4" name="Picture 3" descr="Acquarello liquido e inchiostro">
            <a:extLst>
              <a:ext uri="{FF2B5EF4-FFF2-40B4-BE49-F238E27FC236}">
                <a16:creationId xmlns:a16="http://schemas.microsoft.com/office/drawing/2014/main" id="{BAA8EA93-B3A5-FD09-2F98-6425D7C1DF4B}"/>
              </a:ext>
            </a:extLst>
          </p:cNvPr>
          <p:cNvPicPr>
            <a:picLocks noChangeAspect="1"/>
          </p:cNvPicPr>
          <p:nvPr/>
        </p:nvPicPr>
        <p:blipFill>
          <a:blip r:embed="rId2">
            <a:alphaModFix amt="60000"/>
          </a:blip>
          <a:srcRect t="1867" b="6670"/>
          <a:stretch/>
        </p:blipFill>
        <p:spPr>
          <a:xfrm>
            <a:off x="20" y="10"/>
            <a:ext cx="12191979" cy="6857989"/>
          </a:xfrm>
          <a:prstGeom prst="rect">
            <a:avLst/>
          </a:prstGeom>
        </p:spPr>
      </p:pic>
      <p:sp>
        <p:nvSpPr>
          <p:cNvPr id="13" name="Rectangle 12">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alpha val="95000"/>
            </a:schemeClr>
          </a:solidFill>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1CCBB604-2EE9-4630-BB1E-CEC6F9D48DC2}"/>
              </a:ext>
            </a:extLst>
          </p:cNvPr>
          <p:cNvSpPr>
            <a:spLocks noGrp="1"/>
          </p:cNvSpPr>
          <p:nvPr>
            <p:ph type="ctrTitle"/>
          </p:nvPr>
        </p:nvSpPr>
        <p:spPr>
          <a:xfrm>
            <a:off x="1804988" y="1442172"/>
            <a:ext cx="8582025" cy="2177328"/>
          </a:xfrm>
        </p:spPr>
        <p:txBody>
          <a:bodyPr anchor="ctr">
            <a:normAutofit/>
          </a:bodyPr>
          <a:lstStyle/>
          <a:p>
            <a:pPr algn="ctr"/>
            <a:r>
              <a:rPr lang="it-IT" sz="7200" dirty="0">
                <a:latin typeface="Arial Rounded MT Bold" panose="020F0704030504030204" pitchFamily="34" charset="0"/>
              </a:rPr>
              <a:t>La Francia</a:t>
            </a:r>
          </a:p>
        </p:txBody>
      </p:sp>
      <p:sp>
        <p:nvSpPr>
          <p:cNvPr id="15" name="Rectangle: Rounded Corners 14">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3" name="Sottotitolo 2">
            <a:extLst>
              <a:ext uri="{FF2B5EF4-FFF2-40B4-BE49-F238E27FC236}">
                <a16:creationId xmlns:a16="http://schemas.microsoft.com/office/drawing/2014/main" id="{8FAEBBBA-BC49-438D-91C8-C5F9ED43D212}"/>
              </a:ext>
            </a:extLst>
          </p:cNvPr>
          <p:cNvSpPr>
            <a:spLocks noGrp="1"/>
          </p:cNvSpPr>
          <p:nvPr>
            <p:ph type="subTitle" idx="1"/>
          </p:nvPr>
        </p:nvSpPr>
        <p:spPr>
          <a:xfrm>
            <a:off x="2566988" y="3962400"/>
            <a:ext cx="7058025" cy="581025"/>
          </a:xfrm>
        </p:spPr>
        <p:txBody>
          <a:bodyPr anchor="ctr">
            <a:normAutofit/>
          </a:bodyPr>
          <a:lstStyle/>
          <a:p>
            <a:pPr algn="ctr"/>
            <a:r>
              <a:rPr lang="it-IT" dirty="0">
                <a:solidFill>
                  <a:srgbClr val="FFFFFF"/>
                </a:solidFill>
              </a:rPr>
              <a:t>By Camilla Bini</a:t>
            </a:r>
          </a:p>
        </p:txBody>
      </p:sp>
    </p:spTree>
    <p:extLst>
      <p:ext uri="{BB962C8B-B14F-4D97-AF65-F5344CB8AC3E}">
        <p14:creationId xmlns:p14="http://schemas.microsoft.com/office/powerpoint/2010/main" val="2266186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5796B4C-6E95-4B1A-ADED-86E4B72CB192}"/>
              </a:ext>
            </a:extLst>
          </p:cNvPr>
          <p:cNvPicPr>
            <a:picLocks noChangeAspect="1"/>
          </p:cNvPicPr>
          <p:nvPr/>
        </p:nvPicPr>
        <p:blipFill>
          <a:blip r:embed="rId2"/>
          <a:stretch>
            <a:fillRect/>
          </a:stretch>
        </p:blipFill>
        <p:spPr>
          <a:xfrm rot="20581303">
            <a:off x="1557014" y="420787"/>
            <a:ext cx="2626550" cy="1855731"/>
          </a:xfrm>
          <a:prstGeom prst="rect">
            <a:avLst/>
          </a:prstGeom>
        </p:spPr>
      </p:pic>
      <p:pic>
        <p:nvPicPr>
          <p:cNvPr id="3" name="Immagine 2">
            <a:extLst>
              <a:ext uri="{FF2B5EF4-FFF2-40B4-BE49-F238E27FC236}">
                <a16:creationId xmlns:a16="http://schemas.microsoft.com/office/drawing/2014/main" id="{AF62C616-6F63-49E8-8838-81AC4195EF9C}"/>
              </a:ext>
            </a:extLst>
          </p:cNvPr>
          <p:cNvPicPr>
            <a:picLocks noChangeAspect="1"/>
          </p:cNvPicPr>
          <p:nvPr/>
        </p:nvPicPr>
        <p:blipFill>
          <a:blip r:embed="rId3"/>
          <a:stretch>
            <a:fillRect/>
          </a:stretch>
        </p:blipFill>
        <p:spPr>
          <a:xfrm rot="1708717">
            <a:off x="9083663" y="429953"/>
            <a:ext cx="2914107" cy="2082372"/>
          </a:xfrm>
          <a:prstGeom prst="rect">
            <a:avLst/>
          </a:prstGeom>
        </p:spPr>
      </p:pic>
      <p:pic>
        <p:nvPicPr>
          <p:cNvPr id="4" name="Immagine 3">
            <a:extLst>
              <a:ext uri="{FF2B5EF4-FFF2-40B4-BE49-F238E27FC236}">
                <a16:creationId xmlns:a16="http://schemas.microsoft.com/office/drawing/2014/main" id="{176D941D-FF7B-4CBE-A986-CE0CA07F08B3}"/>
              </a:ext>
            </a:extLst>
          </p:cNvPr>
          <p:cNvPicPr>
            <a:picLocks noChangeAspect="1"/>
          </p:cNvPicPr>
          <p:nvPr/>
        </p:nvPicPr>
        <p:blipFill>
          <a:blip r:embed="rId4"/>
          <a:stretch>
            <a:fillRect/>
          </a:stretch>
        </p:blipFill>
        <p:spPr>
          <a:xfrm rot="19941397">
            <a:off x="1928165" y="4097687"/>
            <a:ext cx="2906323" cy="1798315"/>
          </a:xfrm>
          <a:prstGeom prst="rect">
            <a:avLst/>
          </a:prstGeom>
        </p:spPr>
      </p:pic>
      <p:pic>
        <p:nvPicPr>
          <p:cNvPr id="5" name="Immagine 4">
            <a:extLst>
              <a:ext uri="{FF2B5EF4-FFF2-40B4-BE49-F238E27FC236}">
                <a16:creationId xmlns:a16="http://schemas.microsoft.com/office/drawing/2014/main" id="{186635C9-D95E-41D9-9742-F189B5BACF6F}"/>
              </a:ext>
            </a:extLst>
          </p:cNvPr>
          <p:cNvPicPr>
            <a:picLocks noChangeAspect="1"/>
          </p:cNvPicPr>
          <p:nvPr/>
        </p:nvPicPr>
        <p:blipFill>
          <a:blip r:embed="rId5"/>
          <a:stretch>
            <a:fillRect/>
          </a:stretch>
        </p:blipFill>
        <p:spPr>
          <a:xfrm rot="1863643">
            <a:off x="5505984" y="1248916"/>
            <a:ext cx="2794450" cy="1571878"/>
          </a:xfrm>
          <a:prstGeom prst="rect">
            <a:avLst/>
          </a:prstGeom>
        </p:spPr>
      </p:pic>
      <p:pic>
        <p:nvPicPr>
          <p:cNvPr id="6" name="Immagine 5">
            <a:extLst>
              <a:ext uri="{FF2B5EF4-FFF2-40B4-BE49-F238E27FC236}">
                <a16:creationId xmlns:a16="http://schemas.microsoft.com/office/drawing/2014/main" id="{E360B207-7B09-40C8-B378-93FBB4DEA6A2}"/>
              </a:ext>
            </a:extLst>
          </p:cNvPr>
          <p:cNvPicPr>
            <a:picLocks noChangeAspect="1"/>
          </p:cNvPicPr>
          <p:nvPr/>
        </p:nvPicPr>
        <p:blipFill>
          <a:blip r:embed="rId6"/>
          <a:stretch>
            <a:fillRect/>
          </a:stretch>
        </p:blipFill>
        <p:spPr>
          <a:xfrm rot="19733520">
            <a:off x="7074346" y="4073852"/>
            <a:ext cx="2734096" cy="1818174"/>
          </a:xfrm>
          <a:prstGeom prst="rect">
            <a:avLst/>
          </a:prstGeom>
        </p:spPr>
      </p:pic>
    </p:spTree>
    <p:extLst>
      <p:ext uri="{BB962C8B-B14F-4D97-AF65-F5344CB8AC3E}">
        <p14:creationId xmlns:p14="http://schemas.microsoft.com/office/powerpoint/2010/main" val="29547702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D01735-8B71-4418-965E-F4A3590B37A1}"/>
              </a:ext>
            </a:extLst>
          </p:cNvPr>
          <p:cNvSpPr>
            <a:spLocks noGrp="1"/>
          </p:cNvSpPr>
          <p:nvPr>
            <p:ph type="title"/>
          </p:nvPr>
        </p:nvSpPr>
        <p:spPr>
          <a:xfrm>
            <a:off x="868680" y="1709928"/>
            <a:ext cx="3099816" cy="709591"/>
          </a:xfrm>
        </p:spPr>
        <p:txBody>
          <a:bodyPr/>
          <a:lstStyle/>
          <a:p>
            <a:r>
              <a:rPr lang="it-IT" dirty="0">
                <a:latin typeface="Arial Black" panose="020B0A04020102020204" pitchFamily="34" charset="0"/>
              </a:rPr>
              <a:t>Che cos’è?</a:t>
            </a:r>
          </a:p>
        </p:txBody>
      </p:sp>
      <p:sp>
        <p:nvSpPr>
          <p:cNvPr id="4" name="Segnaposto testo 3">
            <a:extLst>
              <a:ext uri="{FF2B5EF4-FFF2-40B4-BE49-F238E27FC236}">
                <a16:creationId xmlns:a16="http://schemas.microsoft.com/office/drawing/2014/main" id="{67E2160E-6C76-47E2-9C57-5494D52C334C}"/>
              </a:ext>
            </a:extLst>
          </p:cNvPr>
          <p:cNvSpPr>
            <a:spLocks noGrp="1"/>
          </p:cNvSpPr>
          <p:nvPr>
            <p:ph type="body" sz="half" idx="2"/>
          </p:nvPr>
        </p:nvSpPr>
        <p:spPr>
          <a:xfrm>
            <a:off x="868680" y="2532806"/>
            <a:ext cx="3099816" cy="1618407"/>
          </a:xfrm>
        </p:spPr>
        <p:txBody>
          <a:bodyPr/>
          <a:lstStyle/>
          <a:p>
            <a:r>
              <a:rPr lang="it-IT" dirty="0"/>
              <a:t>La Francia è un Paese del centro Europa e nel 1951 è entrata a far parte dell’Unione Europea.</a:t>
            </a:r>
          </a:p>
        </p:txBody>
      </p:sp>
      <p:pic>
        <p:nvPicPr>
          <p:cNvPr id="1026" name="Picture 2" descr="Francia: informazioni e idee di viaggio - Lonely Planet">
            <a:extLst>
              <a:ext uri="{FF2B5EF4-FFF2-40B4-BE49-F238E27FC236}">
                <a16:creationId xmlns:a16="http://schemas.microsoft.com/office/drawing/2014/main" id="{ED4E3C21-E5D2-4DAD-91EA-A93FFD544F6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58799" y="1709928"/>
            <a:ext cx="6729413" cy="3835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825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60508C-7B1E-4CE8-AC0B-FBDBAD0BF21D}"/>
              </a:ext>
            </a:extLst>
          </p:cNvPr>
          <p:cNvSpPr>
            <a:spLocks noGrp="1"/>
          </p:cNvSpPr>
          <p:nvPr>
            <p:ph type="title"/>
          </p:nvPr>
        </p:nvSpPr>
        <p:spPr>
          <a:xfrm>
            <a:off x="868680" y="1173346"/>
            <a:ext cx="3099816" cy="1351370"/>
          </a:xfrm>
        </p:spPr>
        <p:txBody>
          <a:bodyPr>
            <a:normAutofit/>
          </a:bodyPr>
          <a:lstStyle/>
          <a:p>
            <a:r>
              <a:rPr lang="it-IT" sz="2000" dirty="0">
                <a:latin typeface="Arial Black" panose="020B0A04020102020204" pitchFamily="34" charset="0"/>
              </a:rPr>
              <a:t>La sua geografia fisica</a:t>
            </a:r>
          </a:p>
        </p:txBody>
      </p:sp>
      <p:sp>
        <p:nvSpPr>
          <p:cNvPr id="4" name="Segnaposto testo 3">
            <a:extLst>
              <a:ext uri="{FF2B5EF4-FFF2-40B4-BE49-F238E27FC236}">
                <a16:creationId xmlns:a16="http://schemas.microsoft.com/office/drawing/2014/main" id="{73A84C1C-8DE1-4153-A486-731721B4E3E2}"/>
              </a:ext>
            </a:extLst>
          </p:cNvPr>
          <p:cNvSpPr>
            <a:spLocks noGrp="1"/>
          </p:cNvSpPr>
          <p:nvPr>
            <p:ph type="body" sz="half" idx="2"/>
          </p:nvPr>
        </p:nvSpPr>
        <p:spPr>
          <a:xfrm>
            <a:off x="868680" y="2039192"/>
            <a:ext cx="3099816" cy="3767247"/>
          </a:xfrm>
        </p:spPr>
        <p:txBody>
          <a:bodyPr>
            <a:normAutofit fontScale="92500" lnSpcReduction="10000"/>
          </a:bodyPr>
          <a:lstStyle/>
          <a:p>
            <a:r>
              <a:rPr lang="it-IT" b="0" i="0" dirty="0">
                <a:solidFill>
                  <a:srgbClr val="474747"/>
                </a:solidFill>
                <a:effectLst/>
                <a:latin typeface="Google Sans"/>
              </a:rPr>
              <a:t>La Francia </a:t>
            </a:r>
            <a:r>
              <a:rPr lang="it-IT" dirty="0">
                <a:solidFill>
                  <a:srgbClr val="474747"/>
                </a:solidFill>
                <a:latin typeface="Google Sans"/>
              </a:rPr>
              <a:t>co</a:t>
            </a:r>
            <a:r>
              <a:rPr lang="it-IT" b="0" i="0" dirty="0">
                <a:solidFill>
                  <a:srgbClr val="474747"/>
                </a:solidFill>
                <a:effectLst/>
                <a:latin typeface="Google Sans"/>
              </a:rPr>
              <a:t>nfina con il Belgio e Lussemburgo a nord-est, la Germania e la Svizzera ad est, l'Italia e Monaco a sud-est, la Spagna e Andorra a sud-ovest. E’ bag</a:t>
            </a:r>
            <a:r>
              <a:rPr lang="it-IT" dirty="0">
                <a:solidFill>
                  <a:srgbClr val="474747"/>
                </a:solidFill>
                <a:latin typeface="Google Sans"/>
              </a:rPr>
              <a:t>nata dal </a:t>
            </a:r>
            <a:r>
              <a:rPr lang="it-IT" b="0" i="0" dirty="0">
                <a:solidFill>
                  <a:srgbClr val="040C28"/>
                </a:solidFill>
                <a:effectLst/>
                <a:latin typeface="Google Sans"/>
              </a:rPr>
              <a:t>Mar del Nord, l'oceano Atlantico ad ovest e il mar Mediterraneo a sud-est</a:t>
            </a:r>
            <a:r>
              <a:rPr lang="it-IT" b="0" i="0" dirty="0">
                <a:solidFill>
                  <a:srgbClr val="474747"/>
                </a:solidFill>
                <a:effectLst/>
                <a:latin typeface="Google Sans"/>
              </a:rPr>
              <a:t>. </a:t>
            </a:r>
            <a:r>
              <a:rPr lang="it-IT" dirty="0">
                <a:solidFill>
                  <a:srgbClr val="474747"/>
                </a:solidFill>
                <a:latin typeface="Google Sans"/>
              </a:rPr>
              <a:t>Il territorio è principalmente pianeggiante e le pianure più grandi sono: la pianura Alsaziana; (lungo il Reno) e la valle del Rodano; (nella Francia Meridionale.)</a:t>
            </a:r>
            <a:endParaRPr lang="it-IT" b="0" i="0" dirty="0">
              <a:solidFill>
                <a:srgbClr val="474747"/>
              </a:solidFill>
              <a:effectLst/>
              <a:latin typeface="Google Sans"/>
            </a:endParaRPr>
          </a:p>
        </p:txBody>
      </p:sp>
      <p:pic>
        <p:nvPicPr>
          <p:cNvPr id="5122" name="Picture 2" descr="Geografia della Francia - Wikipedia">
            <a:extLst>
              <a:ext uri="{FF2B5EF4-FFF2-40B4-BE49-F238E27FC236}">
                <a16:creationId xmlns:a16="http://schemas.microsoft.com/office/drawing/2014/main" id="{A6AA82D2-C95F-484D-B1BE-AEB50DC7899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30351" y="1173346"/>
            <a:ext cx="5543043" cy="4633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98834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6D2465-6562-4F8C-AF69-40B49297D7B1}"/>
              </a:ext>
            </a:extLst>
          </p:cNvPr>
          <p:cNvSpPr>
            <a:spLocks noGrp="1"/>
          </p:cNvSpPr>
          <p:nvPr>
            <p:ph type="title"/>
          </p:nvPr>
        </p:nvSpPr>
        <p:spPr/>
        <p:txBody>
          <a:bodyPr/>
          <a:lstStyle/>
          <a:p>
            <a:r>
              <a:rPr lang="it-IT" dirty="0">
                <a:latin typeface="Arial Black" panose="020B0A04020102020204" pitchFamily="34" charset="0"/>
              </a:rPr>
              <a:t>LA STORIA DELLA FRANCIA</a:t>
            </a:r>
          </a:p>
        </p:txBody>
      </p:sp>
      <p:sp>
        <p:nvSpPr>
          <p:cNvPr id="3" name="Segnaposto testo 2">
            <a:extLst>
              <a:ext uri="{FF2B5EF4-FFF2-40B4-BE49-F238E27FC236}">
                <a16:creationId xmlns:a16="http://schemas.microsoft.com/office/drawing/2014/main" id="{1EE1245B-0BCD-4B58-BD71-DC2809CD7011}"/>
              </a:ext>
            </a:extLst>
          </p:cNvPr>
          <p:cNvSpPr>
            <a:spLocks noGrp="1"/>
          </p:cNvSpPr>
          <p:nvPr>
            <p:ph type="body" idx="1"/>
          </p:nvPr>
        </p:nvSpPr>
        <p:spPr/>
        <p:txBody>
          <a:bodyPr/>
          <a:lstStyle/>
          <a:p>
            <a:r>
              <a:rPr lang="it-IT" dirty="0"/>
              <a:t>Carlo Magno</a:t>
            </a:r>
          </a:p>
        </p:txBody>
      </p:sp>
      <p:sp>
        <p:nvSpPr>
          <p:cNvPr id="4" name="Segnaposto contenuto 3">
            <a:extLst>
              <a:ext uri="{FF2B5EF4-FFF2-40B4-BE49-F238E27FC236}">
                <a16:creationId xmlns:a16="http://schemas.microsoft.com/office/drawing/2014/main" id="{CC95DF17-017E-4C12-8520-BFFAC8B80AAA}"/>
              </a:ext>
            </a:extLst>
          </p:cNvPr>
          <p:cNvSpPr>
            <a:spLocks noGrp="1"/>
          </p:cNvSpPr>
          <p:nvPr>
            <p:ph sz="half" idx="2"/>
          </p:nvPr>
        </p:nvSpPr>
        <p:spPr/>
        <p:txBody>
          <a:bodyPr>
            <a:normAutofit fontScale="92500" lnSpcReduction="10000"/>
          </a:body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a:ln>
                  <a:noFill/>
                </a:ln>
                <a:solidFill>
                  <a:srgbClr val="000000"/>
                </a:solidFill>
                <a:effectLst/>
                <a:uLnTx/>
                <a:uFillTx/>
                <a:latin typeface="Avenir Next LT Pro"/>
                <a:ea typeface="+mn-ea"/>
                <a:cs typeface="+mn-cs"/>
              </a:rPr>
              <a:t>Il protagonista più conosciuto della Francia è Carlo Magno.</a:t>
            </a:r>
            <a:r>
              <a:rPr kumimoji="0" lang="it-IT" sz="14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 E’ stato </a:t>
            </a:r>
            <a:r>
              <a:rPr kumimoji="0" lang="it-I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 dei Franchi </a:t>
            </a:r>
            <a:r>
              <a:rPr kumimoji="0" lang="it-IT" sz="14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dal 768, e nella notte di Natale dell’800 divenne  primo </a:t>
            </a:r>
            <a:r>
              <a:rPr kumimoji="0" lang="it-I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Imperatore dei Romani</a:t>
            </a:r>
            <a:r>
              <a:rPr kumimoji="0" lang="it-IT" sz="14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 incoronato da </a:t>
            </a:r>
            <a:r>
              <a:rPr kumimoji="0" lang="it-I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papa Leone III</a:t>
            </a:r>
            <a:r>
              <a:rPr kumimoji="0" lang="it-IT" sz="14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 nell'</a:t>
            </a:r>
            <a:r>
              <a:rPr kumimoji="0" lang="it-I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antica basilica di San Pietro in Vaticano</a:t>
            </a:r>
            <a:r>
              <a:rPr kumimoji="0" lang="it-IT" sz="14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 Dopo la morte del padre Pipino il Breve non divenne subito imperatore infatti a governare iniziò suo fratello </a:t>
            </a:r>
            <a:r>
              <a:rPr kumimoji="0" lang="it-IT" sz="1400" b="0" i="0" u="none" strike="noStrike" kern="1200" cap="none" spc="0" normalizeH="0" baseline="0" noProof="0" dirty="0" err="1">
                <a:ln>
                  <a:noFill/>
                </a:ln>
                <a:solidFill>
                  <a:srgbClr val="202122"/>
                </a:solidFill>
                <a:effectLst/>
                <a:uLnTx/>
                <a:uFillTx/>
                <a:latin typeface="Arial" panose="020B0604020202020204" pitchFamily="34" charset="0"/>
                <a:ea typeface="+mn-ea"/>
                <a:cs typeface="+mn-cs"/>
              </a:rPr>
              <a:t>Carlomanno</a:t>
            </a:r>
            <a:r>
              <a:rPr kumimoji="0" lang="it-IT" sz="14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 e dopo la sua morte improvvisa salì lui al trono. Il suo impero è uno degli imperi che è durato di più. Alla sua morte il trono passò al figlio Ludovico il Pio. Alla morte di Ludovico il regno si divise tra Lotario I, Carlo il Calvo e Ludovico il Germanico, i fratelli iniziarono a farsi guerre tra loro fino al 843 con il trattato di Verdun.</a:t>
            </a:r>
            <a:endParaRPr kumimoji="0" lang="it-IT" sz="1400" b="0" i="0" u="none" strike="noStrike" kern="1200" cap="none" spc="0" normalizeH="0" baseline="0" noProof="0" dirty="0">
              <a:ln>
                <a:noFill/>
              </a:ln>
              <a:solidFill>
                <a:srgbClr val="000000"/>
              </a:solidFill>
              <a:effectLst/>
              <a:uLnTx/>
              <a:uFillTx/>
              <a:latin typeface="Avenir Next LT Pro"/>
              <a:ea typeface="+mn-ea"/>
              <a:cs typeface="+mn-cs"/>
            </a:endParaRPr>
          </a:p>
          <a:p>
            <a:endParaRPr lang="it-IT" dirty="0"/>
          </a:p>
        </p:txBody>
      </p:sp>
      <p:sp>
        <p:nvSpPr>
          <p:cNvPr id="5" name="Segnaposto testo 4">
            <a:extLst>
              <a:ext uri="{FF2B5EF4-FFF2-40B4-BE49-F238E27FC236}">
                <a16:creationId xmlns:a16="http://schemas.microsoft.com/office/drawing/2014/main" id="{6B2B40C5-0761-4468-A998-6821C024B83C}"/>
              </a:ext>
            </a:extLst>
          </p:cNvPr>
          <p:cNvSpPr>
            <a:spLocks noGrp="1"/>
          </p:cNvSpPr>
          <p:nvPr>
            <p:ph type="body" sz="quarter" idx="3"/>
          </p:nvPr>
        </p:nvSpPr>
        <p:spPr/>
        <p:txBody>
          <a:bodyPr/>
          <a:lstStyle/>
          <a:p>
            <a:r>
              <a:rPr lang="it-IT" dirty="0"/>
              <a:t>Il 1500</a:t>
            </a:r>
          </a:p>
        </p:txBody>
      </p:sp>
      <p:sp>
        <p:nvSpPr>
          <p:cNvPr id="6" name="Segnaposto contenuto 5">
            <a:extLst>
              <a:ext uri="{FF2B5EF4-FFF2-40B4-BE49-F238E27FC236}">
                <a16:creationId xmlns:a16="http://schemas.microsoft.com/office/drawing/2014/main" id="{26120BF9-A4B3-41EC-95C4-5BAEE3552F61}"/>
              </a:ext>
            </a:extLst>
          </p:cNvPr>
          <p:cNvSpPr>
            <a:spLocks noGrp="1"/>
          </p:cNvSpPr>
          <p:nvPr>
            <p:ph sz="quarter" idx="4"/>
          </p:nvPr>
        </p:nvSpPr>
        <p:spPr>
          <a:xfrm>
            <a:off x="6096000" y="3203688"/>
            <a:ext cx="5187696" cy="2743958"/>
          </a:xfrm>
        </p:spPr>
        <p:txBody>
          <a:bodyPr>
            <a:normAutofit fontScale="92500" lnSpcReduction="10000"/>
          </a:bodyPr>
          <a:lstStyle/>
          <a:p>
            <a:pPr marL="0" indent="0">
              <a:buNone/>
            </a:pPr>
            <a:r>
              <a:rPr lang="it-IT" sz="1400" dirty="0"/>
              <a:t>Uno dei nemici più grandi della Francia nel Medioevo è stata la Spagna. Durante l’impero di Francesco I di Valois, il suo nemico più grande oltre ai Turchi Ottomani è stato Carlo V . Una delle guerre più gravi fu nella battaglia di Pavia nel 1525, in questa guerra Carlo V imprigionò Francesco I di Valois e per liberarlo gli propose un trattato che diceva che la Francia doveva lasciare il Ducato di Milano alla Spagna. Dopo che Carlo V liberò Francesco I si scoprì che il documento era falso e l’ imperatore francese era in accordo con il papa. Carlo V deluso assediò Roma come punizione e nacque il sacco di Roma .Il papa dopo 10 mesi si arrese e elegge Carlo V re d’Italia. Dopo le guerre si arrivò ad un accordo con la pace di Cambrai nel 1529 dove la Francia </a:t>
            </a:r>
            <a:r>
              <a:rPr lang="it-IT" sz="1400" dirty="0" err="1"/>
              <a:t>debbe</a:t>
            </a:r>
            <a:r>
              <a:rPr lang="it-IT" sz="1400" dirty="0"/>
              <a:t> lasciare il Ducato di Milano e Francesco I si </a:t>
            </a:r>
            <a:r>
              <a:rPr lang="it-IT" sz="1400" dirty="0" err="1"/>
              <a:t>tienne</a:t>
            </a:r>
            <a:r>
              <a:rPr lang="it-IT" sz="1400" dirty="0"/>
              <a:t> la Borgogna.</a:t>
            </a:r>
          </a:p>
        </p:txBody>
      </p:sp>
    </p:spTree>
    <p:extLst>
      <p:ext uri="{BB962C8B-B14F-4D97-AF65-F5344CB8AC3E}">
        <p14:creationId xmlns:p14="http://schemas.microsoft.com/office/powerpoint/2010/main" val="3277700312"/>
      </p:ext>
    </p:extLst>
  </p:cSld>
  <p:clrMapOvr>
    <a:masterClrMapping/>
  </p:clrMapOvr>
  <p:transition spd="slow">
    <p:wheel spokes="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D6B957-117C-48E8-A37D-A1EF82B9C14B}"/>
              </a:ext>
            </a:extLst>
          </p:cNvPr>
          <p:cNvSpPr>
            <a:spLocks noGrp="1"/>
          </p:cNvSpPr>
          <p:nvPr>
            <p:ph type="title"/>
          </p:nvPr>
        </p:nvSpPr>
        <p:spPr>
          <a:xfrm>
            <a:off x="871512" y="1219876"/>
            <a:ext cx="3099816" cy="795042"/>
          </a:xfrm>
        </p:spPr>
        <p:txBody>
          <a:bodyPr>
            <a:normAutofit/>
          </a:bodyPr>
          <a:lstStyle/>
          <a:p>
            <a:r>
              <a:rPr lang="it-IT" sz="1800" dirty="0">
                <a:latin typeface="Arial Black" panose="020B0A04020102020204" pitchFamily="34" charset="0"/>
              </a:rPr>
              <a:t>La</a:t>
            </a:r>
            <a:r>
              <a:rPr lang="it-IT" sz="1800" dirty="0"/>
              <a:t> </a:t>
            </a:r>
            <a:r>
              <a:rPr lang="it-IT" sz="1800" dirty="0">
                <a:latin typeface="Arial Black" panose="020B0A04020102020204" pitchFamily="34" charset="0"/>
              </a:rPr>
              <a:t>Rivoluzione</a:t>
            </a:r>
            <a:r>
              <a:rPr lang="it-IT" sz="1800" dirty="0"/>
              <a:t> </a:t>
            </a:r>
            <a:r>
              <a:rPr lang="it-IT" sz="1800" dirty="0">
                <a:latin typeface="Arial Black" panose="020B0A04020102020204" pitchFamily="34" charset="0"/>
              </a:rPr>
              <a:t>francese</a:t>
            </a:r>
          </a:p>
        </p:txBody>
      </p:sp>
      <p:sp>
        <p:nvSpPr>
          <p:cNvPr id="4" name="Segnaposto testo 3">
            <a:extLst>
              <a:ext uri="{FF2B5EF4-FFF2-40B4-BE49-F238E27FC236}">
                <a16:creationId xmlns:a16="http://schemas.microsoft.com/office/drawing/2014/main" id="{4C732066-32BD-4AD3-83B5-006D2E374E33}"/>
              </a:ext>
            </a:extLst>
          </p:cNvPr>
          <p:cNvSpPr>
            <a:spLocks noGrp="1"/>
          </p:cNvSpPr>
          <p:nvPr>
            <p:ph type="body" sz="half" idx="2"/>
          </p:nvPr>
        </p:nvSpPr>
        <p:spPr>
          <a:xfrm>
            <a:off x="868680" y="1844984"/>
            <a:ext cx="3099816" cy="3650561"/>
          </a:xfrm>
        </p:spPr>
        <p:txBody>
          <a:bodyPr>
            <a:normAutofit fontScale="70000" lnSpcReduction="20000"/>
          </a:bodyPr>
          <a:lstStyle/>
          <a:p>
            <a:r>
              <a:rPr lang="it-IT" dirty="0"/>
              <a:t>La Rivoluzione francese va dal 1789 fino al 1799 ed è stato un periodo di sconvolgimento politico, sociale e culturale. Era una rivoluzione del popolo contro i privilegi dei nobili e il potere assoluto dell’imperatore. Questa rivoluzione iniziò con la presa della Bastiglia il 14 luglio (adesso si festeggia la festa nazionale). Nel 1792 la nascita della Repubblica, poi nel 1794 la condanna di morte di Robespierre (un politico che </a:t>
            </a:r>
            <a:r>
              <a:rPr lang="it-IT" b="0" i="0" dirty="0">
                <a:solidFill>
                  <a:srgbClr val="474747"/>
                </a:solidFill>
                <a:effectLst/>
                <a:latin typeface="Google Sans"/>
              </a:rPr>
              <a:t> si oppose con </a:t>
            </a:r>
            <a:r>
              <a:rPr lang="it-IT" sz="2100" b="0" i="0" dirty="0">
                <a:solidFill>
                  <a:srgbClr val="474747"/>
                </a:solidFill>
                <a:effectLst/>
                <a:latin typeface="Google Sans"/>
              </a:rPr>
              <a:t>intransigenza alle forze rivoluzionarie moderate. Riuscì a prevalere, ma finì per assumere un potere dittatoriale</a:t>
            </a:r>
            <a:r>
              <a:rPr lang="it-IT" b="0" i="0" dirty="0">
                <a:solidFill>
                  <a:srgbClr val="474747"/>
                </a:solidFill>
                <a:effectLst/>
                <a:latin typeface="Google Sans"/>
              </a:rPr>
              <a:t>)</a:t>
            </a:r>
            <a:r>
              <a:rPr lang="it-IT" dirty="0"/>
              <a:t>e poi nel 1799 un colpo di stato che ha messo fine a tutto.</a:t>
            </a:r>
          </a:p>
        </p:txBody>
      </p:sp>
      <p:pic>
        <p:nvPicPr>
          <p:cNvPr id="8" name="Segnaposto contenuto 7">
            <a:extLst>
              <a:ext uri="{FF2B5EF4-FFF2-40B4-BE49-F238E27FC236}">
                <a16:creationId xmlns:a16="http://schemas.microsoft.com/office/drawing/2014/main" id="{6D379A6C-71BC-4523-B293-D9EDC2973961}"/>
              </a:ext>
            </a:extLst>
          </p:cNvPr>
          <p:cNvPicPr>
            <a:picLocks noGrp="1" noChangeAspect="1"/>
          </p:cNvPicPr>
          <p:nvPr>
            <p:ph idx="1"/>
          </p:nvPr>
        </p:nvPicPr>
        <p:blipFill>
          <a:blip r:embed="rId2"/>
          <a:stretch>
            <a:fillRect/>
          </a:stretch>
        </p:blipFill>
        <p:spPr>
          <a:xfrm>
            <a:off x="4762032" y="1715512"/>
            <a:ext cx="6933081" cy="3969188"/>
          </a:xfrm>
          <a:prstGeom prst="rect">
            <a:avLst/>
          </a:prstGeom>
        </p:spPr>
      </p:pic>
    </p:spTree>
    <p:extLst>
      <p:ext uri="{BB962C8B-B14F-4D97-AF65-F5344CB8AC3E}">
        <p14:creationId xmlns:p14="http://schemas.microsoft.com/office/powerpoint/2010/main" val="130083867"/>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BF9D32-314A-447A-A12B-73E2E8CA8FB3}"/>
              </a:ext>
            </a:extLst>
          </p:cNvPr>
          <p:cNvSpPr>
            <a:spLocks noGrp="1"/>
          </p:cNvSpPr>
          <p:nvPr>
            <p:ph type="title"/>
          </p:nvPr>
        </p:nvSpPr>
        <p:spPr>
          <a:xfrm>
            <a:off x="736375" y="548640"/>
            <a:ext cx="10547321" cy="1179576"/>
          </a:xfrm>
        </p:spPr>
        <p:txBody>
          <a:bodyPr/>
          <a:lstStyle/>
          <a:p>
            <a:r>
              <a:rPr lang="it-IT" dirty="0">
                <a:latin typeface="Arial Black" panose="020B0A04020102020204" pitchFamily="34" charset="0"/>
              </a:rPr>
              <a:t>La lingua e la cultura francese</a:t>
            </a:r>
          </a:p>
        </p:txBody>
      </p:sp>
      <p:sp>
        <p:nvSpPr>
          <p:cNvPr id="3" name="Segnaposto testo 2">
            <a:extLst>
              <a:ext uri="{FF2B5EF4-FFF2-40B4-BE49-F238E27FC236}">
                <a16:creationId xmlns:a16="http://schemas.microsoft.com/office/drawing/2014/main" id="{B3DE88DC-39E3-4431-AEF0-C36E1688001B}"/>
              </a:ext>
            </a:extLst>
          </p:cNvPr>
          <p:cNvSpPr>
            <a:spLocks noGrp="1"/>
          </p:cNvSpPr>
          <p:nvPr>
            <p:ph type="body" idx="1"/>
          </p:nvPr>
        </p:nvSpPr>
        <p:spPr/>
        <p:txBody>
          <a:bodyPr/>
          <a:lstStyle/>
          <a:p>
            <a:r>
              <a:rPr lang="it-IT" dirty="0"/>
              <a:t>La lingua </a:t>
            </a:r>
          </a:p>
        </p:txBody>
      </p:sp>
      <p:sp>
        <p:nvSpPr>
          <p:cNvPr id="4" name="Segnaposto contenuto 3">
            <a:extLst>
              <a:ext uri="{FF2B5EF4-FFF2-40B4-BE49-F238E27FC236}">
                <a16:creationId xmlns:a16="http://schemas.microsoft.com/office/drawing/2014/main" id="{CB481CFE-7424-4D7A-8E5D-782F672D9D55}"/>
              </a:ext>
            </a:extLst>
          </p:cNvPr>
          <p:cNvSpPr>
            <a:spLocks noGrp="1"/>
          </p:cNvSpPr>
          <p:nvPr>
            <p:ph sz="half" idx="2"/>
          </p:nvPr>
        </p:nvSpPr>
        <p:spPr/>
        <p:txBody>
          <a:bodyPr>
            <a:normAutofit/>
          </a:bodyPr>
          <a:lstStyle/>
          <a:p>
            <a:r>
              <a:rPr kumimoji="0" lang="it-IT" sz="1600" b="0" i="0" u="none" strike="noStrike" kern="1200" cap="none" spc="0" normalizeH="0" baseline="0" noProof="0" dirty="0">
                <a:ln>
                  <a:noFill/>
                </a:ln>
                <a:solidFill>
                  <a:srgbClr val="000000"/>
                </a:solidFill>
                <a:effectLst/>
                <a:uLnTx/>
                <a:uFillTx/>
                <a:latin typeface="Avenir Next LT Pro"/>
                <a:ea typeface="+mn-ea"/>
                <a:cs typeface="+mn-cs"/>
              </a:rPr>
              <a:t>La lingua parlata è il francese e viene definita una delle lingue Romanze e Neolatine cioè le lingue che derivano dal Latino. </a:t>
            </a:r>
            <a:r>
              <a:rPr kumimoji="0" lang="it-IT" sz="1600" b="0" i="0" u="none" strike="noStrike" kern="1200" cap="none" spc="0" normalizeH="0" baseline="0" noProof="0" dirty="0">
                <a:ln>
                  <a:noFill/>
                </a:ln>
                <a:solidFill>
                  <a:srgbClr val="1F1F1F"/>
                </a:solidFill>
                <a:effectLst/>
                <a:uLnTx/>
                <a:uFillTx/>
                <a:latin typeface="Google Sans"/>
                <a:ea typeface="+mn-ea"/>
                <a:cs typeface="+mn-cs"/>
              </a:rPr>
              <a:t>I paese in cui si parla il francese sono: Belgio, Benin, Burkina Faso, Burundi, Camerun, Canada, Ciad, Costa d'Avorio, la Repubblica Democratica del Congo, Francia, Gibuti, Guinea Equatoriale, Haiti, Lussemburgo, Madagascar, il Principato di Monaco, Niger, Ruanda, Senegal, Seychelles, Svizzera, Togo e Vanuatu</a:t>
            </a:r>
            <a:endParaRPr lang="it-IT" sz="1600" dirty="0"/>
          </a:p>
        </p:txBody>
      </p:sp>
      <p:sp>
        <p:nvSpPr>
          <p:cNvPr id="5" name="Segnaposto testo 4">
            <a:extLst>
              <a:ext uri="{FF2B5EF4-FFF2-40B4-BE49-F238E27FC236}">
                <a16:creationId xmlns:a16="http://schemas.microsoft.com/office/drawing/2014/main" id="{D64CDEF6-881F-4C66-A48A-96C886D458DD}"/>
              </a:ext>
            </a:extLst>
          </p:cNvPr>
          <p:cNvSpPr>
            <a:spLocks noGrp="1"/>
          </p:cNvSpPr>
          <p:nvPr>
            <p:ph type="body" sz="quarter" idx="3"/>
          </p:nvPr>
        </p:nvSpPr>
        <p:spPr/>
        <p:txBody>
          <a:bodyPr/>
          <a:lstStyle/>
          <a:p>
            <a:r>
              <a:rPr lang="it-IT" dirty="0"/>
              <a:t>La cultura</a:t>
            </a:r>
          </a:p>
        </p:txBody>
      </p:sp>
      <p:sp>
        <p:nvSpPr>
          <p:cNvPr id="6" name="Segnaposto contenuto 5">
            <a:extLst>
              <a:ext uri="{FF2B5EF4-FFF2-40B4-BE49-F238E27FC236}">
                <a16:creationId xmlns:a16="http://schemas.microsoft.com/office/drawing/2014/main" id="{E35BC151-349B-4915-A8B9-004FDF2B64E1}"/>
              </a:ext>
            </a:extLst>
          </p:cNvPr>
          <p:cNvSpPr>
            <a:spLocks noGrp="1"/>
          </p:cNvSpPr>
          <p:nvPr>
            <p:ph sz="quarter" idx="4"/>
          </p:nvPr>
        </p:nvSpPr>
        <p:spPr/>
        <p:txBody>
          <a:bodyPr>
            <a:normAutofit/>
          </a:bodyPr>
          <a:lstStyle/>
          <a:p>
            <a:r>
              <a:rPr lang="it-IT" sz="1600" dirty="0"/>
              <a:t>La cultura francese deriva dai Celtici, Greco-Romani e dai Germanici. I piatti tipici sono </a:t>
            </a:r>
            <a:r>
              <a:rPr lang="it-IT" sz="1600" b="0" i="0" dirty="0">
                <a:solidFill>
                  <a:srgbClr val="474747"/>
                </a:solidFill>
                <a:effectLst/>
                <a:latin typeface="Google Sans"/>
              </a:rPr>
              <a:t>l'omelette, le escargot (lumache con prezzemolo </a:t>
            </a:r>
            <a:r>
              <a:rPr lang="it-IT" sz="1600" b="0" i="0" dirty="0">
                <a:solidFill>
                  <a:srgbClr val="040C28"/>
                </a:solidFill>
                <a:effectLst/>
                <a:latin typeface="Google Sans"/>
              </a:rPr>
              <a:t>e</a:t>
            </a:r>
            <a:r>
              <a:rPr lang="it-IT" sz="1600" b="0" i="0" dirty="0">
                <a:solidFill>
                  <a:srgbClr val="474747"/>
                </a:solidFill>
                <a:effectLst/>
                <a:latin typeface="Google Sans"/>
              </a:rPr>
              <a:t> burro), le ostriche, la </a:t>
            </a:r>
            <a:r>
              <a:rPr lang="it-IT" sz="1600" b="0" i="0" dirty="0" err="1">
                <a:solidFill>
                  <a:srgbClr val="474747"/>
                </a:solidFill>
                <a:effectLst/>
                <a:latin typeface="Google Sans"/>
              </a:rPr>
              <a:t>soupe</a:t>
            </a:r>
            <a:r>
              <a:rPr lang="it-IT" sz="1600" b="0" i="0" dirty="0">
                <a:solidFill>
                  <a:srgbClr val="474747"/>
                </a:solidFill>
                <a:effectLst/>
                <a:latin typeface="Google Sans"/>
              </a:rPr>
              <a:t> à l'</a:t>
            </a:r>
            <a:r>
              <a:rPr lang="it-IT" sz="1600" b="0" i="0" dirty="0" err="1">
                <a:solidFill>
                  <a:srgbClr val="474747"/>
                </a:solidFill>
                <a:effectLst/>
                <a:latin typeface="Google Sans"/>
              </a:rPr>
              <a:t>oignon</a:t>
            </a:r>
            <a:r>
              <a:rPr lang="it-IT" sz="1600" b="0" i="0" dirty="0">
                <a:solidFill>
                  <a:srgbClr val="474747"/>
                </a:solidFill>
                <a:effectLst/>
                <a:latin typeface="Google Sans"/>
              </a:rPr>
              <a:t> (zuppa di cipolle), la quiche (una torta salata con diverse varianti), il foie </a:t>
            </a:r>
            <a:r>
              <a:rPr lang="it-IT" sz="1600" b="0" i="0" dirty="0" err="1">
                <a:solidFill>
                  <a:srgbClr val="474747"/>
                </a:solidFill>
                <a:effectLst/>
                <a:latin typeface="Google Sans"/>
              </a:rPr>
              <a:t>gras</a:t>
            </a:r>
            <a:r>
              <a:rPr lang="it-IT" sz="1600" b="0" i="0" dirty="0">
                <a:solidFill>
                  <a:srgbClr val="474747"/>
                </a:solidFill>
                <a:effectLst/>
                <a:latin typeface="Google Sans"/>
              </a:rPr>
              <a:t> (fegato di anatra o di oca), il </a:t>
            </a:r>
            <a:r>
              <a:rPr lang="it-IT" sz="1600" b="0" i="0" dirty="0" err="1">
                <a:solidFill>
                  <a:srgbClr val="474747"/>
                </a:solidFill>
                <a:effectLst/>
                <a:latin typeface="Google Sans"/>
              </a:rPr>
              <a:t>boeuf</a:t>
            </a:r>
            <a:r>
              <a:rPr lang="it-IT" sz="1600" b="0" i="0" dirty="0">
                <a:solidFill>
                  <a:srgbClr val="474747"/>
                </a:solidFill>
                <a:effectLst/>
                <a:latin typeface="Google Sans"/>
              </a:rPr>
              <a:t> </a:t>
            </a:r>
            <a:r>
              <a:rPr lang="it-IT" sz="1600" b="0" i="0" dirty="0" err="1">
                <a:solidFill>
                  <a:srgbClr val="474747"/>
                </a:solidFill>
                <a:effectLst/>
                <a:latin typeface="Google Sans"/>
              </a:rPr>
              <a:t>bourguignon</a:t>
            </a:r>
            <a:r>
              <a:rPr lang="it-IT" sz="1600" b="0" i="0" dirty="0">
                <a:solidFill>
                  <a:srgbClr val="474747"/>
                </a:solidFill>
                <a:effectLst/>
                <a:latin typeface="Google Sans"/>
              </a:rPr>
              <a:t> (stufato di carne), la </a:t>
            </a:r>
            <a:r>
              <a:rPr lang="it-IT" sz="1600" b="0" i="0" dirty="0" err="1">
                <a:solidFill>
                  <a:srgbClr val="474747"/>
                </a:solidFill>
                <a:effectLst/>
                <a:latin typeface="Google Sans"/>
              </a:rPr>
              <a:t>galette</a:t>
            </a:r>
            <a:r>
              <a:rPr lang="it-IT" sz="1600" b="0" i="0" dirty="0">
                <a:solidFill>
                  <a:srgbClr val="474747"/>
                </a:solidFill>
                <a:effectLst/>
                <a:latin typeface="Google Sans"/>
              </a:rPr>
              <a:t> </a:t>
            </a:r>
            <a:r>
              <a:rPr lang="it-IT" sz="1600" b="0" i="0" dirty="0" err="1">
                <a:solidFill>
                  <a:srgbClr val="474747"/>
                </a:solidFill>
                <a:effectLst/>
                <a:latin typeface="Google Sans"/>
              </a:rPr>
              <a:t>bretonne</a:t>
            </a:r>
            <a:r>
              <a:rPr lang="it-IT" sz="1600" b="0" i="0" dirty="0">
                <a:solidFill>
                  <a:srgbClr val="474747"/>
                </a:solidFill>
                <a:effectLst/>
                <a:latin typeface="Google Sans"/>
              </a:rPr>
              <a:t>. La festa  più celebre è la </a:t>
            </a:r>
            <a:r>
              <a:rPr lang="it-IT" sz="1600" b="0" i="0" dirty="0" err="1">
                <a:solidFill>
                  <a:srgbClr val="474747"/>
                </a:solidFill>
                <a:effectLst/>
                <a:latin typeface="Google Sans"/>
              </a:rPr>
              <a:t>fête</a:t>
            </a:r>
            <a:r>
              <a:rPr lang="it-IT" sz="1600" b="0" i="0" dirty="0">
                <a:solidFill>
                  <a:srgbClr val="474747"/>
                </a:solidFill>
                <a:effectLst/>
                <a:latin typeface="Google Sans"/>
              </a:rPr>
              <a:t> </a:t>
            </a:r>
            <a:r>
              <a:rPr lang="it-IT" sz="1600" b="0" i="0" dirty="0" err="1">
                <a:solidFill>
                  <a:srgbClr val="474747"/>
                </a:solidFill>
                <a:effectLst/>
                <a:latin typeface="Google Sans"/>
              </a:rPr>
              <a:t>nationale</a:t>
            </a:r>
            <a:r>
              <a:rPr lang="it-IT" sz="1600" b="0" i="0" dirty="0">
                <a:solidFill>
                  <a:srgbClr val="474747"/>
                </a:solidFill>
                <a:effectLst/>
                <a:latin typeface="Google Sans"/>
              </a:rPr>
              <a:t> che si festeggia il 14 luglio per l’istituzione della Francia, è cominciata nel 1880</a:t>
            </a:r>
            <a:endParaRPr lang="it-IT" sz="1600" dirty="0"/>
          </a:p>
        </p:txBody>
      </p:sp>
    </p:spTree>
    <p:extLst>
      <p:ext uri="{BB962C8B-B14F-4D97-AF65-F5344CB8AC3E}">
        <p14:creationId xmlns:p14="http://schemas.microsoft.com/office/powerpoint/2010/main" val="73848509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8B96973-90F1-473A-8704-1675894E9C1C}"/>
              </a:ext>
            </a:extLst>
          </p:cNvPr>
          <p:cNvSpPr txBox="1"/>
          <p:nvPr/>
        </p:nvSpPr>
        <p:spPr>
          <a:xfrm>
            <a:off x="356051" y="119479"/>
            <a:ext cx="4671126" cy="473143"/>
          </a:xfrm>
          <a:prstGeom prst="rect">
            <a:avLst/>
          </a:prstGeom>
          <a:noFill/>
        </p:spPr>
        <p:txBody>
          <a:bodyPr wrap="square">
            <a:spAutoFit/>
          </a:body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it-IT" sz="2400" b="1" i="0" u="none" strike="noStrike" kern="1200" cap="none" spc="0" normalizeH="0" baseline="0" noProof="0" dirty="0">
                <a:ln>
                  <a:noFill/>
                </a:ln>
                <a:solidFill>
                  <a:srgbClr val="000000"/>
                </a:solidFill>
                <a:effectLst/>
                <a:uLnTx/>
                <a:uFillTx/>
                <a:latin typeface="Avenir Next LT Pro"/>
                <a:ea typeface="+mn-ea"/>
                <a:cs typeface="+mn-cs"/>
              </a:rPr>
              <a:t>Le città della Francia</a:t>
            </a:r>
          </a:p>
        </p:txBody>
      </p:sp>
      <p:sp>
        <p:nvSpPr>
          <p:cNvPr id="5" name="CasellaDiTesto 4">
            <a:extLst>
              <a:ext uri="{FF2B5EF4-FFF2-40B4-BE49-F238E27FC236}">
                <a16:creationId xmlns:a16="http://schemas.microsoft.com/office/drawing/2014/main" id="{B5B8EC5A-209A-40FE-AE3B-33E4AC908453}"/>
              </a:ext>
            </a:extLst>
          </p:cNvPr>
          <p:cNvSpPr txBox="1"/>
          <p:nvPr/>
        </p:nvSpPr>
        <p:spPr>
          <a:xfrm>
            <a:off x="159817" y="760664"/>
            <a:ext cx="6097348" cy="2102242"/>
          </a:xfrm>
          <a:prstGeom prst="rect">
            <a:avLst/>
          </a:prstGeom>
          <a:noFill/>
        </p:spPr>
        <p:txBody>
          <a:bodyPr wrap="square">
            <a:spAutoFit/>
          </a:body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it-IT" sz="2400" b="0" i="0" u="none" strike="noStrike" kern="1200" cap="none" spc="0" normalizeH="0" baseline="0" noProof="0" dirty="0">
                <a:ln>
                  <a:noFill/>
                </a:ln>
                <a:solidFill>
                  <a:srgbClr val="000000"/>
                </a:solidFill>
                <a:effectLst/>
                <a:uLnTx/>
                <a:uFillTx/>
                <a:latin typeface="Avenir Next LT Pro"/>
                <a:ea typeface="+mn-ea"/>
                <a:cs typeface="+mn-cs"/>
              </a:rPr>
              <a:t>La Francia è composta da </a:t>
            </a:r>
            <a:r>
              <a:rPr kumimoji="0" lang="it-IT" sz="2400" b="0" i="0" u="none" strike="noStrike" kern="1200" cap="none" spc="0" normalizeH="0" baseline="0" noProof="0" dirty="0">
                <a:ln>
                  <a:noFill/>
                </a:ln>
                <a:solidFill>
                  <a:srgbClr val="040C28"/>
                </a:solidFill>
                <a:effectLst/>
                <a:uLnTx/>
                <a:uFillTx/>
                <a:latin typeface="Google Sans"/>
                <a:ea typeface="+mn-ea"/>
                <a:cs typeface="+mn-cs"/>
              </a:rPr>
              <a:t>36 568 città nella Francia metropolitana,</a:t>
            </a:r>
            <a:r>
              <a:rPr kumimoji="0" lang="it-IT" sz="2400" b="0" i="0" u="none" strike="noStrike" kern="1200" cap="none" spc="0" normalizeH="0" baseline="0" noProof="0" dirty="0">
                <a:ln>
                  <a:noFill/>
                </a:ln>
                <a:solidFill>
                  <a:srgbClr val="474747"/>
                </a:solidFill>
                <a:effectLst/>
                <a:uLnTx/>
                <a:uFillTx/>
                <a:latin typeface="Google Sans"/>
                <a:ea typeface="+mn-ea"/>
                <a:cs typeface="+mn-cs"/>
              </a:rPr>
              <a:t> </a:t>
            </a:r>
            <a:r>
              <a:rPr kumimoji="0" lang="it-IT" sz="2400" b="0" i="0" u="none" strike="noStrike" kern="1200" cap="none" spc="0" normalizeH="0" baseline="0" noProof="0" dirty="0">
                <a:ln>
                  <a:noFill/>
                </a:ln>
                <a:solidFill>
                  <a:srgbClr val="040C28"/>
                </a:solidFill>
                <a:effectLst/>
                <a:uLnTx/>
                <a:uFillTx/>
                <a:latin typeface="Google Sans"/>
                <a:ea typeface="+mn-ea"/>
                <a:cs typeface="+mn-cs"/>
              </a:rPr>
              <a:t>129 nei dipartimenti e regioni d'oltremare,</a:t>
            </a:r>
            <a:r>
              <a:rPr kumimoji="0" lang="it-IT" sz="2400" b="0" i="0" u="none" strike="noStrike" kern="1200" cap="none" spc="0" normalizeH="0" baseline="0" noProof="0" dirty="0">
                <a:ln>
                  <a:noFill/>
                </a:ln>
                <a:solidFill>
                  <a:srgbClr val="474747"/>
                </a:solidFill>
                <a:effectLst/>
                <a:uLnTx/>
                <a:uFillTx/>
                <a:latin typeface="Google Sans"/>
                <a:ea typeface="+mn-ea"/>
                <a:cs typeface="+mn-cs"/>
              </a:rPr>
              <a:t> </a:t>
            </a:r>
            <a:r>
              <a:rPr kumimoji="0" lang="it-IT" sz="2400" b="0" i="0" u="none" strike="noStrike" kern="1200" cap="none" spc="0" normalizeH="0" baseline="0" noProof="0" dirty="0">
                <a:ln>
                  <a:noFill/>
                </a:ln>
                <a:solidFill>
                  <a:srgbClr val="040C28"/>
                </a:solidFill>
                <a:effectLst/>
                <a:uLnTx/>
                <a:uFillTx/>
                <a:latin typeface="Google Sans"/>
                <a:ea typeface="+mn-ea"/>
                <a:cs typeface="+mn-cs"/>
              </a:rPr>
              <a:t>83 città nelle collettività d'oltremare. Le principali sono: Paris, Marseille, Versailles, Lyon, Avignon, Lille, </a:t>
            </a:r>
            <a:r>
              <a:rPr kumimoji="0" lang="it-IT" sz="2400" b="0" i="0" u="none" strike="noStrike" kern="1200" cap="none" spc="0" normalizeH="0" baseline="0" noProof="0" dirty="0" err="1">
                <a:ln>
                  <a:noFill/>
                </a:ln>
                <a:solidFill>
                  <a:srgbClr val="040C28"/>
                </a:solidFill>
                <a:effectLst/>
                <a:uLnTx/>
                <a:uFillTx/>
                <a:latin typeface="Google Sans"/>
                <a:ea typeface="+mn-ea"/>
                <a:cs typeface="+mn-cs"/>
              </a:rPr>
              <a:t>Nice</a:t>
            </a:r>
            <a:r>
              <a:rPr kumimoji="0" lang="it-IT" sz="2400" b="0" i="0" u="none" strike="noStrike" kern="1200" cap="none" spc="0" normalizeH="0" baseline="0" noProof="0" dirty="0">
                <a:ln>
                  <a:noFill/>
                </a:ln>
                <a:solidFill>
                  <a:srgbClr val="040C28"/>
                </a:solidFill>
                <a:effectLst/>
                <a:uLnTx/>
                <a:uFillTx/>
                <a:latin typeface="Google Sans"/>
                <a:ea typeface="+mn-ea"/>
                <a:cs typeface="+mn-cs"/>
              </a:rPr>
              <a:t>, Toulouse</a:t>
            </a:r>
            <a:endParaRPr kumimoji="0" lang="it-IT" sz="2400" b="0" i="0" u="none" strike="noStrike" kern="1200" cap="none" spc="0" normalizeH="0" baseline="0" noProof="0" dirty="0">
              <a:ln>
                <a:noFill/>
              </a:ln>
              <a:solidFill>
                <a:srgbClr val="000000"/>
              </a:solidFill>
              <a:effectLst/>
              <a:uLnTx/>
              <a:uFillTx/>
              <a:latin typeface="Avenir Next LT Pro"/>
              <a:ea typeface="+mn-ea"/>
              <a:cs typeface="+mn-cs"/>
            </a:endParaRPr>
          </a:p>
        </p:txBody>
      </p:sp>
      <p:pic>
        <p:nvPicPr>
          <p:cNvPr id="7" name="Immagine 6">
            <a:extLst>
              <a:ext uri="{FF2B5EF4-FFF2-40B4-BE49-F238E27FC236}">
                <a16:creationId xmlns:a16="http://schemas.microsoft.com/office/drawing/2014/main" id="{9EDF322D-4028-412D-BC4E-61474AB8F2F1}"/>
              </a:ext>
            </a:extLst>
          </p:cNvPr>
          <p:cNvPicPr>
            <a:picLocks noChangeAspect="1"/>
          </p:cNvPicPr>
          <p:nvPr/>
        </p:nvPicPr>
        <p:blipFill>
          <a:blip r:embed="rId2"/>
          <a:stretch>
            <a:fillRect/>
          </a:stretch>
        </p:blipFill>
        <p:spPr>
          <a:xfrm rot="20592269">
            <a:off x="6567665" y="273342"/>
            <a:ext cx="2782987" cy="1855325"/>
          </a:xfrm>
          <a:prstGeom prst="rect">
            <a:avLst/>
          </a:prstGeom>
        </p:spPr>
      </p:pic>
      <p:pic>
        <p:nvPicPr>
          <p:cNvPr id="8" name="Immagine 7">
            <a:extLst>
              <a:ext uri="{FF2B5EF4-FFF2-40B4-BE49-F238E27FC236}">
                <a16:creationId xmlns:a16="http://schemas.microsoft.com/office/drawing/2014/main" id="{B6E40D08-B06A-43EE-829F-254792884596}"/>
              </a:ext>
            </a:extLst>
          </p:cNvPr>
          <p:cNvPicPr>
            <a:picLocks noChangeAspect="1"/>
          </p:cNvPicPr>
          <p:nvPr/>
        </p:nvPicPr>
        <p:blipFill>
          <a:blip r:embed="rId3"/>
          <a:stretch>
            <a:fillRect/>
          </a:stretch>
        </p:blipFill>
        <p:spPr>
          <a:xfrm rot="1048793">
            <a:off x="9205005" y="1134447"/>
            <a:ext cx="2773199" cy="1849887"/>
          </a:xfrm>
          <a:prstGeom prst="rect">
            <a:avLst/>
          </a:prstGeom>
        </p:spPr>
      </p:pic>
      <p:pic>
        <p:nvPicPr>
          <p:cNvPr id="9" name="Immagine 8">
            <a:extLst>
              <a:ext uri="{FF2B5EF4-FFF2-40B4-BE49-F238E27FC236}">
                <a16:creationId xmlns:a16="http://schemas.microsoft.com/office/drawing/2014/main" id="{C2CD3A3B-0A8A-4B90-8DDE-3E35BFC55488}"/>
              </a:ext>
            </a:extLst>
          </p:cNvPr>
          <p:cNvPicPr>
            <a:picLocks noChangeAspect="1"/>
          </p:cNvPicPr>
          <p:nvPr/>
        </p:nvPicPr>
        <p:blipFill>
          <a:blip r:embed="rId4"/>
          <a:stretch>
            <a:fillRect/>
          </a:stretch>
        </p:blipFill>
        <p:spPr>
          <a:xfrm rot="1147798">
            <a:off x="5718624" y="2982175"/>
            <a:ext cx="2768639" cy="1845759"/>
          </a:xfrm>
          <a:prstGeom prst="rect">
            <a:avLst/>
          </a:prstGeom>
        </p:spPr>
      </p:pic>
      <p:pic>
        <p:nvPicPr>
          <p:cNvPr id="10" name="Immagine 9">
            <a:extLst>
              <a:ext uri="{FF2B5EF4-FFF2-40B4-BE49-F238E27FC236}">
                <a16:creationId xmlns:a16="http://schemas.microsoft.com/office/drawing/2014/main" id="{3718FB63-7BB3-4E21-83B1-C8A2F6FEAB97}"/>
              </a:ext>
            </a:extLst>
          </p:cNvPr>
          <p:cNvPicPr>
            <a:picLocks noChangeAspect="1"/>
          </p:cNvPicPr>
          <p:nvPr/>
        </p:nvPicPr>
        <p:blipFill>
          <a:blip r:embed="rId5"/>
          <a:stretch>
            <a:fillRect/>
          </a:stretch>
        </p:blipFill>
        <p:spPr>
          <a:xfrm rot="1836468">
            <a:off x="8445532" y="2934769"/>
            <a:ext cx="3141392" cy="1763965"/>
          </a:xfrm>
          <a:prstGeom prst="rect">
            <a:avLst/>
          </a:prstGeom>
        </p:spPr>
      </p:pic>
      <p:pic>
        <p:nvPicPr>
          <p:cNvPr id="11" name="Immagine 10">
            <a:extLst>
              <a:ext uri="{FF2B5EF4-FFF2-40B4-BE49-F238E27FC236}">
                <a16:creationId xmlns:a16="http://schemas.microsoft.com/office/drawing/2014/main" id="{1C38312E-5235-4FA7-907C-71B085CB47DB}"/>
              </a:ext>
            </a:extLst>
          </p:cNvPr>
          <p:cNvPicPr>
            <a:picLocks noChangeAspect="1"/>
          </p:cNvPicPr>
          <p:nvPr/>
        </p:nvPicPr>
        <p:blipFill>
          <a:blip r:embed="rId6"/>
          <a:stretch>
            <a:fillRect/>
          </a:stretch>
        </p:blipFill>
        <p:spPr>
          <a:xfrm rot="812279" flipH="1">
            <a:off x="3050525" y="3148985"/>
            <a:ext cx="2549656" cy="1661345"/>
          </a:xfrm>
          <a:prstGeom prst="rect">
            <a:avLst/>
          </a:prstGeom>
        </p:spPr>
      </p:pic>
      <p:pic>
        <p:nvPicPr>
          <p:cNvPr id="12" name="Immagine 11">
            <a:extLst>
              <a:ext uri="{FF2B5EF4-FFF2-40B4-BE49-F238E27FC236}">
                <a16:creationId xmlns:a16="http://schemas.microsoft.com/office/drawing/2014/main" id="{0E12A280-FE43-4FEF-A988-9C9EE2509D6B}"/>
              </a:ext>
            </a:extLst>
          </p:cNvPr>
          <p:cNvPicPr>
            <a:picLocks noChangeAspect="1"/>
          </p:cNvPicPr>
          <p:nvPr/>
        </p:nvPicPr>
        <p:blipFill>
          <a:blip r:embed="rId7"/>
          <a:stretch>
            <a:fillRect/>
          </a:stretch>
        </p:blipFill>
        <p:spPr>
          <a:xfrm rot="754947">
            <a:off x="1398971" y="4427068"/>
            <a:ext cx="2359080" cy="1607123"/>
          </a:xfrm>
          <a:prstGeom prst="rect">
            <a:avLst/>
          </a:prstGeom>
        </p:spPr>
      </p:pic>
      <p:pic>
        <p:nvPicPr>
          <p:cNvPr id="13" name="Immagine 12">
            <a:extLst>
              <a:ext uri="{FF2B5EF4-FFF2-40B4-BE49-F238E27FC236}">
                <a16:creationId xmlns:a16="http://schemas.microsoft.com/office/drawing/2014/main" id="{0F81CB44-60C7-4E20-8625-C983AA06F8A0}"/>
              </a:ext>
            </a:extLst>
          </p:cNvPr>
          <p:cNvPicPr>
            <a:picLocks noChangeAspect="1"/>
          </p:cNvPicPr>
          <p:nvPr/>
        </p:nvPicPr>
        <p:blipFill>
          <a:blip r:embed="rId8"/>
          <a:stretch>
            <a:fillRect/>
          </a:stretch>
        </p:blipFill>
        <p:spPr>
          <a:xfrm rot="21400415">
            <a:off x="3809582" y="5151634"/>
            <a:ext cx="2318369" cy="1545579"/>
          </a:xfrm>
          <a:prstGeom prst="rect">
            <a:avLst/>
          </a:prstGeom>
        </p:spPr>
      </p:pic>
      <p:pic>
        <p:nvPicPr>
          <p:cNvPr id="14" name="Immagine 13">
            <a:extLst>
              <a:ext uri="{FF2B5EF4-FFF2-40B4-BE49-F238E27FC236}">
                <a16:creationId xmlns:a16="http://schemas.microsoft.com/office/drawing/2014/main" id="{96885E1B-0307-43A2-8173-B4855CF21B6B}"/>
              </a:ext>
            </a:extLst>
          </p:cNvPr>
          <p:cNvPicPr>
            <a:picLocks noChangeAspect="1"/>
          </p:cNvPicPr>
          <p:nvPr/>
        </p:nvPicPr>
        <p:blipFill>
          <a:blip r:embed="rId9"/>
          <a:stretch>
            <a:fillRect/>
          </a:stretch>
        </p:blipFill>
        <p:spPr>
          <a:xfrm rot="512522">
            <a:off x="6291077" y="5253104"/>
            <a:ext cx="1992118" cy="1482416"/>
          </a:xfrm>
          <a:prstGeom prst="rect">
            <a:avLst/>
          </a:prstGeom>
        </p:spPr>
      </p:pic>
    </p:spTree>
    <p:extLst>
      <p:ext uri="{BB962C8B-B14F-4D97-AF65-F5344CB8AC3E}">
        <p14:creationId xmlns:p14="http://schemas.microsoft.com/office/powerpoint/2010/main" val="4256261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657CEC-5F1F-4271-80B9-920813EBC0A7}"/>
              </a:ext>
            </a:extLst>
          </p:cNvPr>
          <p:cNvSpPr>
            <a:spLocks noGrp="1"/>
          </p:cNvSpPr>
          <p:nvPr>
            <p:ph type="title"/>
          </p:nvPr>
        </p:nvSpPr>
        <p:spPr>
          <a:xfrm>
            <a:off x="868680" y="1161289"/>
            <a:ext cx="3099816" cy="643235"/>
          </a:xfrm>
        </p:spPr>
        <p:txBody>
          <a:bodyPr/>
          <a:lstStyle/>
          <a:p>
            <a:r>
              <a:rPr lang="it-IT" dirty="0"/>
              <a:t>L’ economia</a:t>
            </a:r>
          </a:p>
        </p:txBody>
      </p:sp>
      <p:sp>
        <p:nvSpPr>
          <p:cNvPr id="4" name="Segnaposto testo 3">
            <a:extLst>
              <a:ext uri="{FF2B5EF4-FFF2-40B4-BE49-F238E27FC236}">
                <a16:creationId xmlns:a16="http://schemas.microsoft.com/office/drawing/2014/main" id="{98173E94-110C-40F2-8A78-9D19E317E9BE}"/>
              </a:ext>
            </a:extLst>
          </p:cNvPr>
          <p:cNvSpPr>
            <a:spLocks noGrp="1"/>
          </p:cNvSpPr>
          <p:nvPr>
            <p:ph type="body" sz="half" idx="2"/>
          </p:nvPr>
        </p:nvSpPr>
        <p:spPr>
          <a:xfrm>
            <a:off x="868680" y="1804524"/>
            <a:ext cx="3099816" cy="3691020"/>
          </a:xfrm>
        </p:spPr>
        <p:txBody>
          <a:bodyPr>
            <a:normAutofit fontScale="25000" lnSpcReduction="20000"/>
          </a:bodyPr>
          <a:lstStyle/>
          <a:p>
            <a:r>
              <a:rPr lang="it-IT" sz="5600" dirty="0"/>
              <a:t>L’economia della Francia è al settimo posto del PIL mondiale con </a:t>
            </a:r>
            <a:r>
              <a:rPr lang="it-IT" sz="5600" b="0" i="0" dirty="0">
                <a:solidFill>
                  <a:srgbClr val="202122"/>
                </a:solidFill>
                <a:effectLst/>
                <a:latin typeface="Arial" panose="020B0604020202020204" pitchFamily="34" charset="0"/>
              </a:rPr>
              <a:t>2 715,5 miliardi di dollari, invece per la classifica del PIL in funzione del potere d’acquisto si trova al nono posto. La Francia è il quinto paese al mondo per l'esportazione nell'</a:t>
            </a:r>
            <a:r>
              <a:rPr lang="it-IT" sz="5600" dirty="0">
                <a:latin typeface="Arial" panose="020B0604020202020204" pitchFamily="34" charset="0"/>
              </a:rPr>
              <a:t>industria manifatturiera</a:t>
            </a:r>
            <a:r>
              <a:rPr lang="it-IT" sz="5600" b="0" i="0" dirty="0">
                <a:solidFill>
                  <a:srgbClr val="202122"/>
                </a:solidFill>
                <a:effectLst/>
                <a:latin typeface="Arial" panose="020B0604020202020204" pitchFamily="34" charset="0"/>
              </a:rPr>
              <a:t>, il quarto per i servizi ed il primo produttore ed esportatore agricolo europeo ed è stata la prima destinazione turistica mondiale della pesca.  caratterizzata principalmente dalla produzione di servizi: il </a:t>
            </a:r>
            <a:r>
              <a:rPr lang="it-IT" sz="5600" dirty="0">
                <a:latin typeface="Arial" panose="020B0604020202020204" pitchFamily="34" charset="0"/>
              </a:rPr>
              <a:t>settore terziario</a:t>
            </a:r>
            <a:r>
              <a:rPr lang="it-IT" sz="5600" b="0" i="0" dirty="0">
                <a:solidFill>
                  <a:srgbClr val="202122"/>
                </a:solidFill>
                <a:effectLst/>
                <a:latin typeface="Arial" panose="020B0604020202020204" pitchFamily="34" charset="0"/>
              </a:rPr>
              <a:t> occupa il 76,4% della </a:t>
            </a:r>
            <a:r>
              <a:rPr lang="it-IT" sz="5600" dirty="0">
                <a:latin typeface="Arial" panose="020B0604020202020204" pitchFamily="34" charset="0"/>
              </a:rPr>
              <a:t>popolazione</a:t>
            </a:r>
            <a:r>
              <a:rPr lang="it-IT" sz="5600" b="0" i="0" dirty="0">
                <a:solidFill>
                  <a:srgbClr val="202122"/>
                </a:solidFill>
                <a:effectLst/>
                <a:latin typeface="Arial" panose="020B0604020202020204" pitchFamily="34" charset="0"/>
              </a:rPr>
              <a:t> attiva, il </a:t>
            </a:r>
            <a:r>
              <a:rPr lang="it-IT" sz="5600" dirty="0">
                <a:latin typeface="Arial" panose="020B0604020202020204" pitchFamily="34" charset="0"/>
              </a:rPr>
              <a:t>settore primario</a:t>
            </a:r>
            <a:r>
              <a:rPr lang="it-IT" sz="5600" b="0" i="0" dirty="0">
                <a:solidFill>
                  <a:srgbClr val="202122"/>
                </a:solidFill>
                <a:effectLst/>
                <a:latin typeface="Arial" panose="020B0604020202020204" pitchFamily="34" charset="0"/>
              </a:rPr>
              <a:t> 3%, mentre il </a:t>
            </a:r>
            <a:r>
              <a:rPr lang="it-IT" sz="5600" dirty="0">
                <a:latin typeface="Arial" panose="020B0604020202020204" pitchFamily="34" charset="0"/>
              </a:rPr>
              <a:t>settore secondario</a:t>
            </a:r>
            <a:r>
              <a:rPr lang="it-IT" sz="5600" b="0" i="0" dirty="0">
                <a:solidFill>
                  <a:srgbClr val="202122"/>
                </a:solidFill>
                <a:effectLst/>
                <a:latin typeface="Arial" panose="020B0604020202020204" pitchFamily="34" charset="0"/>
              </a:rPr>
              <a:t> (</a:t>
            </a:r>
            <a:r>
              <a:rPr lang="it-IT" sz="5600" dirty="0">
                <a:latin typeface="Arial" panose="020B0604020202020204" pitchFamily="34" charset="0"/>
              </a:rPr>
              <a:t>industria</a:t>
            </a:r>
            <a:r>
              <a:rPr lang="it-IT" sz="5600" b="0" i="0" dirty="0">
                <a:solidFill>
                  <a:srgbClr val="202122"/>
                </a:solidFill>
                <a:effectLst/>
                <a:latin typeface="Arial" panose="020B0604020202020204" pitchFamily="34" charset="0"/>
              </a:rPr>
              <a:t>) si assesta sul 20,6.</a:t>
            </a:r>
          </a:p>
          <a:p>
            <a:endParaRPr lang="it-IT" sz="5600" dirty="0">
              <a:solidFill>
                <a:srgbClr val="202122"/>
              </a:solidFill>
              <a:latin typeface="Arial" panose="020B0604020202020204" pitchFamily="34" charset="0"/>
            </a:endParaRPr>
          </a:p>
          <a:p>
            <a:endParaRPr lang="it-IT" dirty="0">
              <a:solidFill>
                <a:srgbClr val="202122"/>
              </a:solidFill>
              <a:latin typeface="Arial" panose="020B0604020202020204" pitchFamily="34" charset="0"/>
            </a:endParaRPr>
          </a:p>
          <a:p>
            <a:r>
              <a:rPr lang="it-IT" sz="4800" dirty="0">
                <a:solidFill>
                  <a:srgbClr val="202122"/>
                </a:solidFill>
                <a:latin typeface="Arial" panose="020B0604020202020204" pitchFamily="34" charset="0"/>
              </a:rPr>
              <a:t>                                                      2010-</a:t>
            </a:r>
            <a:r>
              <a:rPr lang="it-IT" sz="4800" dirty="0">
                <a:solidFill>
                  <a:srgbClr val="202122"/>
                </a:solidFill>
                <a:latin typeface="Arial" panose="020B0604020202020204" pitchFamily="34" charset="0"/>
                <a:sym typeface="Wingdings" panose="05000000000000000000" pitchFamily="2" charset="2"/>
              </a:rPr>
              <a:t></a:t>
            </a:r>
            <a:endParaRPr lang="it-IT" sz="4800" dirty="0"/>
          </a:p>
        </p:txBody>
      </p:sp>
      <p:pic>
        <p:nvPicPr>
          <p:cNvPr id="8" name="Segnaposto immagine 7">
            <a:extLst>
              <a:ext uri="{FF2B5EF4-FFF2-40B4-BE49-F238E27FC236}">
                <a16:creationId xmlns:a16="http://schemas.microsoft.com/office/drawing/2014/main" id="{0814410D-1712-42C5-89BD-64A77582C9A7}"/>
              </a:ext>
            </a:extLst>
          </p:cNvPr>
          <p:cNvPicPr>
            <a:picLocks noGrp="1" noChangeAspect="1"/>
          </p:cNvPicPr>
          <p:nvPr>
            <p:ph type="pic" idx="1"/>
          </p:nvPr>
        </p:nvPicPr>
        <p:blipFill>
          <a:blip r:embed="rId2"/>
          <a:srcRect t="14346" b="14346"/>
          <a:stretch>
            <a:fillRect/>
          </a:stretch>
        </p:blipFill>
        <p:spPr>
          <a:xfrm>
            <a:off x="4965192" y="1161288"/>
            <a:ext cx="6729984" cy="4705438"/>
          </a:xfrm>
          <a:prstGeom prst="rect">
            <a:avLst/>
          </a:prstGeom>
        </p:spPr>
      </p:pic>
      <p:sp>
        <p:nvSpPr>
          <p:cNvPr id="10" name="CasellaDiTesto 9">
            <a:extLst>
              <a:ext uri="{FF2B5EF4-FFF2-40B4-BE49-F238E27FC236}">
                <a16:creationId xmlns:a16="http://schemas.microsoft.com/office/drawing/2014/main" id="{6ED1DE27-7FAF-47B0-9BAF-DF97095E00FD}"/>
              </a:ext>
            </a:extLst>
          </p:cNvPr>
          <p:cNvSpPr txBox="1"/>
          <p:nvPr/>
        </p:nvSpPr>
        <p:spPr>
          <a:xfrm>
            <a:off x="3048674" y="3246357"/>
            <a:ext cx="6097348" cy="369332"/>
          </a:xfrm>
          <a:prstGeom prst="rect">
            <a:avLst/>
          </a:prstGeom>
          <a:noFill/>
        </p:spPr>
        <p:txBody>
          <a:bodyPr wrap="square">
            <a:spAutoFit/>
          </a:bodyPr>
          <a:lstStyle/>
          <a:p>
            <a:r>
              <a:rPr lang="it-IT" dirty="0">
                <a:solidFill>
                  <a:srgbClr val="202122"/>
                </a:solidFill>
                <a:latin typeface="Arial" panose="020B0604020202020204" pitchFamily="34" charset="0"/>
              </a:rPr>
              <a:t> </a:t>
            </a:r>
            <a:endParaRPr lang="it-IT" dirty="0"/>
          </a:p>
        </p:txBody>
      </p:sp>
    </p:spTree>
    <p:extLst>
      <p:ext uri="{BB962C8B-B14F-4D97-AF65-F5344CB8AC3E}">
        <p14:creationId xmlns:p14="http://schemas.microsoft.com/office/powerpoint/2010/main" val="2516401095"/>
      </p:ext>
    </p:extLst>
  </p:cSld>
  <p:clrMapOvr>
    <a:masterClrMapping/>
  </p:clrMapOvr>
  <p:transition spd="slow">
    <p:comb/>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FF78DF-1BDE-4BE8-AFFE-99931006CAC6}"/>
              </a:ext>
            </a:extLst>
          </p:cNvPr>
          <p:cNvSpPr>
            <a:spLocks noGrp="1"/>
          </p:cNvSpPr>
          <p:nvPr>
            <p:ph type="title"/>
          </p:nvPr>
        </p:nvSpPr>
        <p:spPr>
          <a:xfrm>
            <a:off x="868680" y="1181437"/>
            <a:ext cx="3099816" cy="623087"/>
          </a:xfrm>
        </p:spPr>
        <p:txBody>
          <a:bodyPr>
            <a:normAutofit/>
          </a:bodyPr>
          <a:lstStyle/>
          <a:p>
            <a:r>
              <a:rPr lang="it-IT" sz="2800" dirty="0">
                <a:latin typeface="Arial Black" panose="020B0A04020102020204" pitchFamily="34" charset="0"/>
              </a:rPr>
              <a:t>curiosità</a:t>
            </a:r>
          </a:p>
        </p:txBody>
      </p:sp>
      <p:pic>
        <p:nvPicPr>
          <p:cNvPr id="5" name="Segnaposto contenuto 4">
            <a:extLst>
              <a:ext uri="{FF2B5EF4-FFF2-40B4-BE49-F238E27FC236}">
                <a16:creationId xmlns:a16="http://schemas.microsoft.com/office/drawing/2014/main" id="{1CD76073-88F4-4EE6-8A97-9FB08F003112}"/>
              </a:ext>
            </a:extLst>
          </p:cNvPr>
          <p:cNvPicPr>
            <a:picLocks noGrp="1" noChangeAspect="1"/>
          </p:cNvPicPr>
          <p:nvPr>
            <p:ph idx="1"/>
          </p:nvPr>
        </p:nvPicPr>
        <p:blipFill>
          <a:blip r:embed="rId2"/>
          <a:stretch>
            <a:fillRect/>
          </a:stretch>
        </p:blipFill>
        <p:spPr>
          <a:xfrm>
            <a:off x="5018397" y="1472584"/>
            <a:ext cx="6410218" cy="4151379"/>
          </a:xfrm>
          <a:prstGeom prst="rect">
            <a:avLst/>
          </a:prstGeom>
        </p:spPr>
      </p:pic>
      <p:sp>
        <p:nvSpPr>
          <p:cNvPr id="4" name="Segnaposto testo 3">
            <a:extLst>
              <a:ext uri="{FF2B5EF4-FFF2-40B4-BE49-F238E27FC236}">
                <a16:creationId xmlns:a16="http://schemas.microsoft.com/office/drawing/2014/main" id="{EF930C11-9E91-4E91-A683-614C53A40361}"/>
              </a:ext>
            </a:extLst>
          </p:cNvPr>
          <p:cNvSpPr>
            <a:spLocks noGrp="1"/>
          </p:cNvSpPr>
          <p:nvPr>
            <p:ph type="body" sz="half" idx="2"/>
          </p:nvPr>
        </p:nvSpPr>
        <p:spPr>
          <a:xfrm>
            <a:off x="868680" y="1709928"/>
            <a:ext cx="3099816" cy="3785616"/>
          </a:xfrm>
        </p:spPr>
        <p:txBody>
          <a:bodyPr>
            <a:normAutofit fontScale="85000" lnSpcReduction="10000"/>
          </a:bodyPr>
          <a:lstStyle/>
          <a:p>
            <a:pPr marL="342900" indent="-342900">
              <a:buAutoNum type="arabicPeriod"/>
            </a:pPr>
            <a:r>
              <a:rPr lang="it-IT" dirty="0"/>
              <a:t>In Francia è vietato chiamare un maiale Napoleone.</a:t>
            </a:r>
          </a:p>
          <a:p>
            <a:pPr marL="342900" indent="-342900">
              <a:buAutoNum type="arabicPeriod"/>
            </a:pPr>
            <a:r>
              <a:rPr lang="it-IT" dirty="0"/>
              <a:t>La lingua francese è parlata più in Africa che in Francia</a:t>
            </a:r>
          </a:p>
          <a:p>
            <a:pPr marL="342900" indent="-342900">
              <a:buAutoNum type="arabicPeriod"/>
            </a:pPr>
            <a:r>
              <a:rPr lang="it-IT" dirty="0"/>
              <a:t>La Francia è chiamata così perché in latino significa coraggioso</a:t>
            </a:r>
          </a:p>
          <a:p>
            <a:pPr marL="342900" indent="-342900">
              <a:buAutoNum type="arabicPeriod"/>
            </a:pPr>
            <a:r>
              <a:rPr lang="it-IT" dirty="0"/>
              <a:t>La Francia metropolitana è chiamata anche esagono per la sua forma</a:t>
            </a:r>
          </a:p>
          <a:p>
            <a:pPr marL="342900" indent="-342900">
              <a:buAutoNum type="arabicPeriod"/>
            </a:pPr>
            <a:r>
              <a:rPr lang="it-IT" dirty="0"/>
              <a:t>In Corsica buona parte della popolazione parla Italiano</a:t>
            </a:r>
          </a:p>
        </p:txBody>
      </p:sp>
    </p:spTree>
    <p:extLst>
      <p:ext uri="{BB962C8B-B14F-4D97-AF65-F5344CB8AC3E}">
        <p14:creationId xmlns:p14="http://schemas.microsoft.com/office/powerpoint/2010/main" val="423351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ccentBoxVTI">
  <a:themeElements>
    <a:clrScheme name="AnalogousFromRegularSeedRightStep">
      <a:dk1>
        <a:srgbClr val="000000"/>
      </a:dk1>
      <a:lt1>
        <a:srgbClr val="FFFFFF"/>
      </a:lt1>
      <a:dk2>
        <a:srgbClr val="2E1B30"/>
      </a:dk2>
      <a:lt2>
        <a:srgbClr val="F3F0F0"/>
      </a:lt2>
      <a:accent1>
        <a:srgbClr val="45AFAD"/>
      </a:accent1>
      <a:accent2>
        <a:srgbClr val="3B82B1"/>
      </a:accent2>
      <a:accent3>
        <a:srgbClr val="4D63C3"/>
      </a:accent3>
      <a:accent4>
        <a:srgbClr val="593EB3"/>
      </a:accent4>
      <a:accent5>
        <a:srgbClr val="994DC3"/>
      </a:accent5>
      <a:accent6>
        <a:srgbClr val="B13BAA"/>
      </a:accent6>
      <a:hlink>
        <a:srgbClr val="BF3F42"/>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docProps/app.xml><?xml version="1.0" encoding="utf-8"?>
<Properties xmlns="http://schemas.openxmlformats.org/officeDocument/2006/extended-properties" xmlns:vt="http://schemas.openxmlformats.org/officeDocument/2006/docPropsVTypes">
  <TotalTime>2914</TotalTime>
  <Words>944</Words>
  <Application>Microsoft Office PowerPoint</Application>
  <PresentationFormat>Widescreen</PresentationFormat>
  <Paragraphs>32</Paragraphs>
  <Slides>10</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10</vt:i4>
      </vt:variant>
    </vt:vector>
  </HeadingPairs>
  <TitlesOfParts>
    <vt:vector size="17" baseType="lpstr">
      <vt:lpstr>Arial</vt:lpstr>
      <vt:lpstr>Arial Black</vt:lpstr>
      <vt:lpstr>Arial Rounded MT Bold</vt:lpstr>
      <vt:lpstr>Avenir Next LT Pro</vt:lpstr>
      <vt:lpstr>Calibri</vt:lpstr>
      <vt:lpstr>Google Sans</vt:lpstr>
      <vt:lpstr>AccentBoxVTI</vt:lpstr>
      <vt:lpstr>La Francia</vt:lpstr>
      <vt:lpstr>Che cos’è?</vt:lpstr>
      <vt:lpstr>La sua geografia fisica</vt:lpstr>
      <vt:lpstr>LA STORIA DELLA FRANCIA</vt:lpstr>
      <vt:lpstr>La Rivoluzione francese</vt:lpstr>
      <vt:lpstr>La lingua e la cultura francese</vt:lpstr>
      <vt:lpstr>Presentazione standard di PowerPoint</vt:lpstr>
      <vt:lpstr>L’ economia</vt:lpstr>
      <vt:lpstr>curiosità</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Francia</dc:title>
  <dc:creator>Samuele Vignolini</dc:creator>
  <cp:lastModifiedBy>Samuele Vignolini</cp:lastModifiedBy>
  <cp:revision>3</cp:revision>
  <dcterms:created xsi:type="dcterms:W3CDTF">2024-12-15T15:13:07Z</dcterms:created>
  <dcterms:modified xsi:type="dcterms:W3CDTF">2025-01-11T11:04:27Z</dcterms:modified>
</cp:coreProperties>
</file>