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rimo" panose="020B0604020202020204" charset="0"/>
      <p:regular r:id="rId8"/>
    </p:embeddedFont>
    <p:embeddedFont>
      <p:font typeface="Arimo Bold" panose="020B0604020202020204" charset="0"/>
      <p:regular r:id="rId9"/>
    </p:embeddedFont>
    <p:embeddedFont>
      <p:font typeface="Magnolia Script" panose="020B0604020202020204" charset="0"/>
      <p:regular r:id="rId10"/>
    </p:embeddedFont>
    <p:embeddedFont>
      <p:font typeface="Open Sans" panose="020B0606030504020204" pitchFamily="34" charset="0"/>
      <p:regular r:id="rId11"/>
    </p:embeddedFont>
    <p:embeddedFont>
      <p:font typeface="Open Sans Bold" panose="020B0604020202020204" charset="0"/>
      <p:regular r:id="rId12"/>
    </p:embeddedFont>
    <p:embeddedFont>
      <p:font typeface="Touvlo" panose="020B0604020202020204" charset="0"/>
      <p:regular r:id="rId13"/>
    </p:embeddedFont>
    <p:embeddedFont>
      <p:font typeface="Touvlo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5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12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6.sv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jpeg"/><Relationship Id="rId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30" r="-1703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6531762">
            <a:off x="9194951" y="632217"/>
            <a:ext cx="3888486" cy="8229600"/>
          </a:xfrm>
          <a:custGeom>
            <a:avLst/>
            <a:gdLst/>
            <a:ahLst/>
            <a:cxnLst/>
            <a:rect l="l" t="t" r="r" b="b"/>
            <a:pathLst>
              <a:path w="3888486" h="8229600">
                <a:moveTo>
                  <a:pt x="0" y="0"/>
                </a:moveTo>
                <a:lnTo>
                  <a:pt x="3888486" y="0"/>
                </a:lnTo>
                <a:lnTo>
                  <a:pt x="3888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538236">
            <a:off x="-3232556" y="7508416"/>
            <a:ext cx="11468967" cy="3053613"/>
          </a:xfrm>
          <a:custGeom>
            <a:avLst/>
            <a:gdLst/>
            <a:ahLst/>
            <a:cxnLst/>
            <a:rect l="l" t="t" r="r" b="b"/>
            <a:pathLst>
              <a:path w="11468967" h="3053613">
                <a:moveTo>
                  <a:pt x="0" y="0"/>
                </a:moveTo>
                <a:lnTo>
                  <a:pt x="11468967" y="0"/>
                </a:lnTo>
                <a:lnTo>
                  <a:pt x="11468967" y="3053613"/>
                </a:lnTo>
                <a:lnTo>
                  <a:pt x="0" y="3053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5400000">
            <a:off x="5416839" y="106525"/>
            <a:ext cx="7454323" cy="10849227"/>
          </a:xfrm>
          <a:custGeom>
            <a:avLst/>
            <a:gdLst/>
            <a:ahLst/>
            <a:cxnLst/>
            <a:rect l="l" t="t" r="r" b="b"/>
            <a:pathLst>
              <a:path w="7454323" h="10849227">
                <a:moveTo>
                  <a:pt x="0" y="0"/>
                </a:moveTo>
                <a:lnTo>
                  <a:pt x="7454322" y="0"/>
                </a:lnTo>
                <a:lnTo>
                  <a:pt x="7454322" y="10849227"/>
                </a:lnTo>
                <a:lnTo>
                  <a:pt x="0" y="10849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4265282">
            <a:off x="3330039" y="1411921"/>
            <a:ext cx="1153168" cy="1428071"/>
          </a:xfrm>
          <a:custGeom>
            <a:avLst/>
            <a:gdLst/>
            <a:ahLst/>
            <a:cxnLst/>
            <a:rect l="l" t="t" r="r" b="b"/>
            <a:pathLst>
              <a:path w="1153168" h="1428071">
                <a:moveTo>
                  <a:pt x="0" y="0"/>
                </a:moveTo>
                <a:lnTo>
                  <a:pt x="1153167" y="0"/>
                </a:lnTo>
                <a:lnTo>
                  <a:pt x="1153167" y="1428072"/>
                </a:lnTo>
                <a:lnTo>
                  <a:pt x="0" y="14280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5759985">
            <a:off x="13574450" y="1227297"/>
            <a:ext cx="1153168" cy="1428071"/>
          </a:xfrm>
          <a:custGeom>
            <a:avLst/>
            <a:gdLst/>
            <a:ahLst/>
            <a:cxnLst/>
            <a:rect l="l" t="t" r="r" b="b"/>
            <a:pathLst>
              <a:path w="1153168" h="1428071">
                <a:moveTo>
                  <a:pt x="0" y="0"/>
                </a:moveTo>
                <a:lnTo>
                  <a:pt x="1153167" y="0"/>
                </a:lnTo>
                <a:lnTo>
                  <a:pt x="1153167" y="1428071"/>
                </a:lnTo>
                <a:lnTo>
                  <a:pt x="0" y="14280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2639618" y="7930597"/>
            <a:ext cx="2880441" cy="2655406"/>
          </a:xfrm>
          <a:custGeom>
            <a:avLst/>
            <a:gdLst/>
            <a:ahLst/>
            <a:cxnLst/>
            <a:rect l="l" t="t" r="r" b="b"/>
            <a:pathLst>
              <a:path w="2880441" h="2655406">
                <a:moveTo>
                  <a:pt x="0" y="0"/>
                </a:moveTo>
                <a:lnTo>
                  <a:pt x="2880440" y="0"/>
                </a:lnTo>
                <a:lnTo>
                  <a:pt x="2880440" y="2655406"/>
                </a:lnTo>
                <a:lnTo>
                  <a:pt x="0" y="26554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538236">
            <a:off x="9706242" y="-1645230"/>
            <a:ext cx="11468967" cy="3053613"/>
          </a:xfrm>
          <a:custGeom>
            <a:avLst/>
            <a:gdLst/>
            <a:ahLst/>
            <a:cxnLst/>
            <a:rect l="l" t="t" r="r" b="b"/>
            <a:pathLst>
              <a:path w="11468967" h="3053613">
                <a:moveTo>
                  <a:pt x="0" y="0"/>
                </a:moveTo>
                <a:lnTo>
                  <a:pt x="11468967" y="0"/>
                </a:lnTo>
                <a:lnTo>
                  <a:pt x="11468967" y="3053612"/>
                </a:lnTo>
                <a:lnTo>
                  <a:pt x="0" y="3053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3649864" y="2175823"/>
            <a:ext cx="3229184" cy="8229600"/>
          </a:xfrm>
          <a:custGeom>
            <a:avLst/>
            <a:gdLst/>
            <a:ahLst/>
            <a:cxnLst/>
            <a:rect l="l" t="t" r="r" b="b"/>
            <a:pathLst>
              <a:path w="3229184" h="8229600">
                <a:moveTo>
                  <a:pt x="0" y="0"/>
                </a:moveTo>
                <a:lnTo>
                  <a:pt x="3229184" y="0"/>
                </a:lnTo>
                <a:lnTo>
                  <a:pt x="3229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82716" y="6653992"/>
            <a:ext cx="5345763" cy="3398378"/>
          </a:xfrm>
          <a:custGeom>
            <a:avLst/>
            <a:gdLst/>
            <a:ahLst/>
            <a:cxnLst/>
            <a:rect l="l" t="t" r="r" b="b"/>
            <a:pathLst>
              <a:path w="5345763" h="3398378">
                <a:moveTo>
                  <a:pt x="0" y="0"/>
                </a:moveTo>
                <a:lnTo>
                  <a:pt x="5345763" y="0"/>
                </a:lnTo>
                <a:lnTo>
                  <a:pt x="5345763" y="3398378"/>
                </a:lnTo>
                <a:lnTo>
                  <a:pt x="0" y="3398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3046437" y="3739910"/>
            <a:ext cx="11522177" cy="2899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41"/>
              </a:lnSpc>
            </a:pP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Il dopo </a:t>
            </a:r>
            <a:r>
              <a:rPr lang="en-US" sz="8938" dirty="0" err="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guerra</a:t>
            </a: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8938" dirty="0" err="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negli</a:t>
            </a: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8938" dirty="0" err="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Stati</a:t>
            </a: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Uniti e il new deal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26724">
            <a:off x="-1665383" y="-1427886"/>
            <a:ext cx="17737713" cy="2855772"/>
          </a:xfrm>
          <a:custGeom>
            <a:avLst/>
            <a:gdLst/>
            <a:ahLst/>
            <a:cxnLst/>
            <a:rect l="l" t="t" r="r" b="b"/>
            <a:pathLst>
              <a:path w="17737713" h="2855772">
                <a:moveTo>
                  <a:pt x="0" y="0"/>
                </a:moveTo>
                <a:lnTo>
                  <a:pt x="17737714" y="0"/>
                </a:lnTo>
                <a:lnTo>
                  <a:pt x="17737714" y="2855772"/>
                </a:lnTo>
                <a:lnTo>
                  <a:pt x="0" y="2855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551983">
            <a:off x="5136825" y="8426892"/>
            <a:ext cx="17737713" cy="3720217"/>
          </a:xfrm>
          <a:custGeom>
            <a:avLst/>
            <a:gdLst/>
            <a:ahLst/>
            <a:cxnLst/>
            <a:rect l="l" t="t" r="r" b="b"/>
            <a:pathLst>
              <a:path w="17737713" h="3720217">
                <a:moveTo>
                  <a:pt x="0" y="0"/>
                </a:moveTo>
                <a:lnTo>
                  <a:pt x="17737713" y="0"/>
                </a:lnTo>
                <a:lnTo>
                  <a:pt x="17737713" y="3720216"/>
                </a:lnTo>
                <a:lnTo>
                  <a:pt x="0" y="3720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35" r="-1513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9218902">
            <a:off x="14492380" y="-6344499"/>
            <a:ext cx="7108317" cy="8229600"/>
          </a:xfrm>
          <a:custGeom>
            <a:avLst/>
            <a:gdLst/>
            <a:ahLst/>
            <a:cxnLst/>
            <a:rect l="l" t="t" r="r" b="b"/>
            <a:pathLst>
              <a:path w="7108317" h="8229600">
                <a:moveTo>
                  <a:pt x="0" y="0"/>
                </a:moveTo>
                <a:lnTo>
                  <a:pt x="7108317" y="0"/>
                </a:lnTo>
                <a:lnTo>
                  <a:pt x="71083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5589842" y="9258300"/>
            <a:ext cx="7108317" cy="8229600"/>
          </a:xfrm>
          <a:custGeom>
            <a:avLst/>
            <a:gdLst/>
            <a:ahLst/>
            <a:cxnLst/>
            <a:rect l="l" t="t" r="r" b="b"/>
            <a:pathLst>
              <a:path w="7108317" h="8229600">
                <a:moveTo>
                  <a:pt x="0" y="0"/>
                </a:moveTo>
                <a:lnTo>
                  <a:pt x="7108316" y="0"/>
                </a:lnTo>
                <a:lnTo>
                  <a:pt x="71083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4026667" y="-44963"/>
            <a:ext cx="6732453" cy="3080097"/>
          </a:xfrm>
          <a:custGeom>
            <a:avLst/>
            <a:gdLst/>
            <a:ahLst/>
            <a:cxnLst/>
            <a:rect l="l" t="t" r="r" b="b"/>
            <a:pathLst>
              <a:path w="6732453" h="3080097">
                <a:moveTo>
                  <a:pt x="0" y="0"/>
                </a:moveTo>
                <a:lnTo>
                  <a:pt x="6732452" y="0"/>
                </a:lnTo>
                <a:lnTo>
                  <a:pt x="6732452" y="3080097"/>
                </a:lnTo>
                <a:lnTo>
                  <a:pt x="0" y="3080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470616" y="3865411"/>
            <a:ext cx="8126271" cy="5392889"/>
          </a:xfrm>
          <a:custGeom>
            <a:avLst/>
            <a:gdLst/>
            <a:ahLst/>
            <a:cxnLst/>
            <a:rect l="l" t="t" r="r" b="b"/>
            <a:pathLst>
              <a:path w="8126271" h="5392889">
                <a:moveTo>
                  <a:pt x="0" y="0"/>
                </a:moveTo>
                <a:lnTo>
                  <a:pt x="8126271" y="0"/>
                </a:lnTo>
                <a:lnTo>
                  <a:pt x="8126271" y="5392889"/>
                </a:lnTo>
                <a:lnTo>
                  <a:pt x="0" y="5392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8882809" y="3706552"/>
            <a:ext cx="8365647" cy="5551748"/>
          </a:xfrm>
          <a:custGeom>
            <a:avLst/>
            <a:gdLst/>
            <a:ahLst/>
            <a:cxnLst/>
            <a:rect l="l" t="t" r="r" b="b"/>
            <a:pathLst>
              <a:path w="8365647" h="5551748">
                <a:moveTo>
                  <a:pt x="0" y="0"/>
                </a:moveTo>
                <a:lnTo>
                  <a:pt x="8365647" y="0"/>
                </a:lnTo>
                <a:lnTo>
                  <a:pt x="8365647" y="5551748"/>
                </a:lnTo>
                <a:lnTo>
                  <a:pt x="0" y="555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6606182" y="1403113"/>
            <a:ext cx="1117918" cy="2112903"/>
          </a:xfrm>
          <a:custGeom>
            <a:avLst/>
            <a:gdLst/>
            <a:ahLst/>
            <a:cxnLst/>
            <a:rect l="l" t="t" r="r" b="b"/>
            <a:pathLst>
              <a:path w="1117918" h="2112903">
                <a:moveTo>
                  <a:pt x="0" y="0"/>
                </a:moveTo>
                <a:lnTo>
                  <a:pt x="1117918" y="0"/>
                </a:lnTo>
                <a:lnTo>
                  <a:pt x="1117918" y="2112904"/>
                </a:lnTo>
                <a:lnTo>
                  <a:pt x="0" y="2112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0" y="89985"/>
            <a:ext cx="4111159" cy="1877429"/>
          </a:xfrm>
          <a:custGeom>
            <a:avLst/>
            <a:gdLst/>
            <a:ahLst/>
            <a:cxnLst/>
            <a:rect l="l" t="t" r="r" b="b"/>
            <a:pathLst>
              <a:path w="4111159" h="1877429">
                <a:moveTo>
                  <a:pt x="0" y="0"/>
                </a:moveTo>
                <a:lnTo>
                  <a:pt x="4111159" y="0"/>
                </a:lnTo>
                <a:lnTo>
                  <a:pt x="4111159" y="1877430"/>
                </a:lnTo>
                <a:lnTo>
                  <a:pt x="0" y="187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929225" y="3928319"/>
            <a:ext cx="7209053" cy="520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89"/>
              </a:lnSpc>
            </a:pP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 Europa a fine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guerra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negli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anni 20 la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situazione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é</a:t>
            </a:r>
            <a:r>
              <a:rPr lang="en-US" sz="2992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2992" b="1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tragica</a:t>
            </a:r>
            <a:r>
              <a:rPr lang="en-US" sz="2992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.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febbre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gialla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,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carestie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e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epidemie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globali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portano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ancora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più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morti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di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quanti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ne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erano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già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con la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guerra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. Questa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situazione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é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diversa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negli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Uniti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d’america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. 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differenza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dell’europa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la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guerra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non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aveva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portato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grandi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catastrofi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: il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territorio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americano non  era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toccato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e le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morti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9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erano</a:t>
            </a:r>
            <a:r>
              <a:rPr lang="en-US" sz="299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67895" y="3745494"/>
            <a:ext cx="8097245" cy="573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0"/>
              </a:lnSpc>
            </a:pP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Inferiori rispetto all’europa. Ne escono quasi “rafforzati “dato che il settore industriale  andava a gonfie vele .</a:t>
            </a:r>
          </a:p>
          <a:p>
            <a:pPr algn="just">
              <a:lnSpc>
                <a:spcPts val="4140"/>
              </a:lnSpc>
            </a:pP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nel </a:t>
            </a:r>
            <a:r>
              <a:rPr lang="en-US" sz="295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1929 </a:t>
            </a: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per la ricchezza di questo paese la </a:t>
            </a:r>
            <a:r>
              <a:rPr lang="en-US" sz="295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classe media entra </a:t>
            </a: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nell’</a:t>
            </a:r>
            <a:r>
              <a:rPr lang="en-US" sz="295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american  way of life.</a:t>
            </a:r>
          </a:p>
          <a:p>
            <a:pPr algn="just">
              <a:lnSpc>
                <a:spcPts val="4140"/>
              </a:lnSpc>
            </a:pP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ciò  fù dovuto  principalmente dai </a:t>
            </a:r>
            <a:r>
              <a:rPr lang="en-US" sz="295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mass </a:t>
            </a:r>
          </a:p>
          <a:p>
            <a:pPr algn="just">
              <a:lnSpc>
                <a:spcPts val="4140"/>
              </a:lnSpc>
            </a:pPr>
            <a:r>
              <a:rPr lang="en-US" sz="295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media (</a:t>
            </a:r>
            <a:r>
              <a:rPr lang="en-US" sz="2957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mezzi di comunicazione  di massa  per informare , intrattenere  e pubblicizzare )</a:t>
            </a:r>
          </a:p>
          <a:p>
            <a:pPr algn="just">
              <a:lnSpc>
                <a:spcPts val="4140"/>
              </a:lnSpc>
            </a:pPr>
            <a:endParaRPr lang="en-US" sz="2957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52800" y="2092358"/>
            <a:ext cx="10930777" cy="1437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41"/>
              </a:lnSpc>
              <a:spcBef>
                <a:spcPct val="0"/>
              </a:spcBef>
            </a:pPr>
            <a:r>
              <a:rPr lang="en-US" sz="8938" dirty="0" err="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Situazione</a:t>
            </a: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8938" dirty="0" err="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negli</a:t>
            </a:r>
            <a:r>
              <a:rPr lang="en-US" sz="8938" dirty="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USA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86832" y="571292"/>
            <a:ext cx="4140172" cy="3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8"/>
              </a:lnSpc>
            </a:pPr>
            <a:r>
              <a:rPr lang="en-US" sz="231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American way of life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61552" y="961519"/>
            <a:ext cx="10184987" cy="84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244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ovvero lo stile di vita   Americano e L’uso di beni che in passato erano solo usati dalle classi sociali più ricche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3540855" y="-208332"/>
            <a:ext cx="4978908" cy="8229600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419420">
            <a:off x="8576921" y="-1445364"/>
            <a:ext cx="11119390" cy="2474064"/>
          </a:xfrm>
          <a:custGeom>
            <a:avLst/>
            <a:gdLst/>
            <a:ahLst/>
            <a:cxnLst/>
            <a:rect l="l" t="t" r="r" b="b"/>
            <a:pathLst>
              <a:path w="11119390" h="2474064">
                <a:moveTo>
                  <a:pt x="0" y="0"/>
                </a:moveTo>
                <a:lnTo>
                  <a:pt x="11119390" y="0"/>
                </a:lnTo>
                <a:lnTo>
                  <a:pt x="11119390" y="2474064"/>
                </a:lnTo>
                <a:lnTo>
                  <a:pt x="0" y="2474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-2093984" y="7672819"/>
            <a:ext cx="16230600" cy="5853160"/>
          </a:xfrm>
          <a:custGeom>
            <a:avLst/>
            <a:gdLst/>
            <a:ahLst/>
            <a:cxnLst/>
            <a:rect l="l" t="t" r="r" b="b"/>
            <a:pathLst>
              <a:path w="16230600" h="5853160">
                <a:moveTo>
                  <a:pt x="0" y="0"/>
                </a:moveTo>
                <a:lnTo>
                  <a:pt x="16230600" y="0"/>
                </a:lnTo>
                <a:lnTo>
                  <a:pt x="16230600" y="5853160"/>
                </a:lnTo>
                <a:lnTo>
                  <a:pt x="0" y="585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4969806" y="7492857"/>
            <a:ext cx="16230600" cy="6213084"/>
          </a:xfrm>
          <a:custGeom>
            <a:avLst/>
            <a:gdLst/>
            <a:ahLst/>
            <a:cxnLst/>
            <a:rect l="l" t="t" r="r" b="b"/>
            <a:pathLst>
              <a:path w="16230600" h="6213084">
                <a:moveTo>
                  <a:pt x="0" y="0"/>
                </a:moveTo>
                <a:lnTo>
                  <a:pt x="16230600" y="0"/>
                </a:lnTo>
                <a:lnTo>
                  <a:pt x="16230600" y="6213084"/>
                </a:lnTo>
                <a:lnTo>
                  <a:pt x="0" y="6213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flipH="1">
            <a:off x="-2689745" y="-1780294"/>
            <a:ext cx="16230600" cy="3560588"/>
          </a:xfrm>
          <a:custGeom>
            <a:avLst/>
            <a:gdLst/>
            <a:ahLst/>
            <a:cxnLst/>
            <a:rect l="l" t="t" r="r" b="b"/>
            <a:pathLst>
              <a:path w="16230600" h="3560588">
                <a:moveTo>
                  <a:pt x="16230600" y="0"/>
                </a:moveTo>
                <a:lnTo>
                  <a:pt x="0" y="0"/>
                </a:lnTo>
                <a:lnTo>
                  <a:pt x="0" y="3560588"/>
                </a:lnTo>
                <a:lnTo>
                  <a:pt x="16230600" y="356058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5400000">
            <a:off x="6008927" y="6868544"/>
            <a:ext cx="2778799" cy="5896091"/>
          </a:xfrm>
          <a:custGeom>
            <a:avLst/>
            <a:gdLst/>
            <a:ahLst/>
            <a:cxnLst/>
            <a:rect l="l" t="t" r="r" b="b"/>
            <a:pathLst>
              <a:path w="2778799" h="5896091">
                <a:moveTo>
                  <a:pt x="0" y="0"/>
                </a:moveTo>
                <a:lnTo>
                  <a:pt x="2778798" y="0"/>
                </a:lnTo>
                <a:lnTo>
                  <a:pt x="2778798" y="5896091"/>
                </a:lnTo>
                <a:lnTo>
                  <a:pt x="0" y="5896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0" y="1132837"/>
            <a:ext cx="13085106" cy="8683752"/>
          </a:xfrm>
          <a:custGeom>
            <a:avLst/>
            <a:gdLst/>
            <a:ahLst/>
            <a:cxnLst/>
            <a:rect l="l" t="t" r="r" b="b"/>
            <a:pathLst>
              <a:path w="13085106" h="8683752">
                <a:moveTo>
                  <a:pt x="0" y="0"/>
                </a:moveTo>
                <a:lnTo>
                  <a:pt x="13085106" y="0"/>
                </a:lnTo>
                <a:lnTo>
                  <a:pt x="13085106" y="8683752"/>
                </a:lnTo>
                <a:lnTo>
                  <a:pt x="0" y="8683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909694" y="454979"/>
            <a:ext cx="5236923" cy="4928869"/>
          </a:xfrm>
          <a:custGeom>
            <a:avLst/>
            <a:gdLst/>
            <a:ahLst/>
            <a:cxnLst/>
            <a:rect l="l" t="t" r="r" b="b"/>
            <a:pathLst>
              <a:path w="5236923" h="4928869">
                <a:moveTo>
                  <a:pt x="0" y="0"/>
                </a:moveTo>
                <a:lnTo>
                  <a:pt x="5236923" y="0"/>
                </a:lnTo>
                <a:lnTo>
                  <a:pt x="5236923" y="4928868"/>
                </a:lnTo>
                <a:lnTo>
                  <a:pt x="0" y="4928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3540855" y="6048998"/>
            <a:ext cx="3974602" cy="3767592"/>
          </a:xfrm>
          <a:custGeom>
            <a:avLst/>
            <a:gdLst/>
            <a:ahLst/>
            <a:cxnLst/>
            <a:rect l="l" t="t" r="r" b="b"/>
            <a:pathLst>
              <a:path w="3974602" h="3767592">
                <a:moveTo>
                  <a:pt x="0" y="0"/>
                </a:moveTo>
                <a:lnTo>
                  <a:pt x="3974602" y="0"/>
                </a:lnTo>
                <a:lnTo>
                  <a:pt x="3974602" y="3767591"/>
                </a:lnTo>
                <a:lnTo>
                  <a:pt x="0" y="3767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1645217" y="1455524"/>
            <a:ext cx="7570200" cy="1825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0"/>
              </a:lnSpc>
            </a:pPr>
            <a:r>
              <a:rPr lang="en-US" sz="6587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Innovazioni dei </a:t>
            </a:r>
          </a:p>
          <a:p>
            <a:pPr algn="l">
              <a:lnSpc>
                <a:spcPts val="7180"/>
              </a:lnSpc>
            </a:pPr>
            <a:r>
              <a:rPr lang="en-US" sz="6587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MASS MEDIA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20792" y="4591685"/>
            <a:ext cx="9525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9126239" y="4819967"/>
            <a:ext cx="952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179229" y="3223952"/>
            <a:ext cx="758115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grazie alle nuove innovazioni nacquero 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2600" y="3676072"/>
            <a:ext cx="10420886" cy="594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574" lvl="1" indent="-366287" algn="l">
              <a:lnSpc>
                <a:spcPts val="4750"/>
              </a:lnSpc>
              <a:buFont typeface="Arial"/>
              <a:buChar char="•"/>
            </a:pPr>
            <a:r>
              <a:rPr lang="en-US" sz="339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Stazioni radio : che riproducevano musica , notizie e  pubblicità </a:t>
            </a: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32574" lvl="1" indent="-366287" algn="l">
              <a:lnSpc>
                <a:spcPts val="4750"/>
              </a:lnSpc>
              <a:buFont typeface="Arial"/>
              <a:buChar char="•"/>
            </a:pPr>
            <a:r>
              <a:rPr lang="en-US" sz="339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L’automobile che nacque nel </a:t>
            </a:r>
            <a:r>
              <a:rPr lang="en-US" sz="339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1929 </a:t>
            </a:r>
            <a:r>
              <a:rPr lang="en-US" sz="339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ciò favorì  un’urbanizzazione a livello dei sobborghi  .</a:t>
            </a: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32574" lvl="1" indent="-366287" algn="l">
              <a:lnSpc>
                <a:spcPts val="4750"/>
              </a:lnSpc>
              <a:buFont typeface="Arial"/>
              <a:buChar char="•"/>
            </a:pPr>
            <a:r>
              <a:rPr lang="en-US" sz="339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motel : che erano pensati come mini hotel per chi viaggia </a:t>
            </a:r>
          </a:p>
          <a:p>
            <a:pPr algn="l">
              <a:lnSpc>
                <a:spcPts val="4750"/>
              </a:lnSpc>
            </a:pPr>
            <a:endParaRPr lang="en-US" sz="339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32574" lvl="1" indent="-366287" algn="l">
              <a:lnSpc>
                <a:spcPts val="4750"/>
              </a:lnSpc>
              <a:buFont typeface="Arial"/>
              <a:buChar char="•"/>
            </a:pPr>
            <a:r>
              <a:rPr lang="en-US" sz="339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drive in : cinema all’ aperto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1166348" y="6526702"/>
            <a:ext cx="20620695" cy="3905044"/>
          </a:xfrm>
          <a:custGeom>
            <a:avLst/>
            <a:gdLst/>
            <a:ahLst/>
            <a:cxnLst/>
            <a:rect l="l" t="t" r="r" b="b"/>
            <a:pathLst>
              <a:path w="20620695" h="3905044">
                <a:moveTo>
                  <a:pt x="0" y="0"/>
                </a:moveTo>
                <a:lnTo>
                  <a:pt x="20620696" y="0"/>
                </a:lnTo>
                <a:lnTo>
                  <a:pt x="20620696" y="3905044"/>
                </a:lnTo>
                <a:lnTo>
                  <a:pt x="0" y="390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4282230" y="8383974"/>
            <a:ext cx="7631182" cy="3806052"/>
          </a:xfrm>
          <a:custGeom>
            <a:avLst/>
            <a:gdLst/>
            <a:ahLst/>
            <a:cxnLst/>
            <a:rect l="l" t="t" r="r" b="b"/>
            <a:pathLst>
              <a:path w="7631182" h="3806052">
                <a:moveTo>
                  <a:pt x="0" y="0"/>
                </a:moveTo>
                <a:lnTo>
                  <a:pt x="7631182" y="0"/>
                </a:lnTo>
                <a:lnTo>
                  <a:pt x="7631182" y="3806052"/>
                </a:lnTo>
                <a:lnTo>
                  <a:pt x="0" y="380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715465" flipH="1">
            <a:off x="-2378992" y="-3980173"/>
            <a:ext cx="16230600" cy="5863304"/>
          </a:xfrm>
          <a:custGeom>
            <a:avLst/>
            <a:gdLst/>
            <a:ahLst/>
            <a:cxnLst/>
            <a:rect l="l" t="t" r="r" b="b"/>
            <a:pathLst>
              <a:path w="16230600" h="5863304">
                <a:moveTo>
                  <a:pt x="16230600" y="0"/>
                </a:moveTo>
                <a:lnTo>
                  <a:pt x="0" y="0"/>
                </a:lnTo>
                <a:lnTo>
                  <a:pt x="0" y="5863304"/>
                </a:lnTo>
                <a:lnTo>
                  <a:pt x="16230600" y="586330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538236">
            <a:off x="10276515" y="-1526806"/>
            <a:ext cx="11468967" cy="3053613"/>
          </a:xfrm>
          <a:custGeom>
            <a:avLst/>
            <a:gdLst/>
            <a:ahLst/>
            <a:cxnLst/>
            <a:rect l="l" t="t" r="r" b="b"/>
            <a:pathLst>
              <a:path w="11468967" h="3053613">
                <a:moveTo>
                  <a:pt x="0" y="0"/>
                </a:moveTo>
                <a:lnTo>
                  <a:pt x="11468967" y="0"/>
                </a:lnTo>
                <a:lnTo>
                  <a:pt x="11468967" y="3053612"/>
                </a:lnTo>
                <a:lnTo>
                  <a:pt x="0" y="3053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1218248" y="6197177"/>
            <a:ext cx="7231833" cy="4799307"/>
          </a:xfrm>
          <a:custGeom>
            <a:avLst/>
            <a:gdLst/>
            <a:ahLst/>
            <a:cxnLst/>
            <a:rect l="l" t="t" r="r" b="b"/>
            <a:pathLst>
              <a:path w="7231833" h="4799307">
                <a:moveTo>
                  <a:pt x="0" y="0"/>
                </a:moveTo>
                <a:lnTo>
                  <a:pt x="7231832" y="0"/>
                </a:lnTo>
                <a:lnTo>
                  <a:pt x="7231832" y="4799307"/>
                </a:lnTo>
                <a:lnTo>
                  <a:pt x="0" y="47993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0" y="-107173"/>
            <a:ext cx="9112659" cy="6047492"/>
          </a:xfrm>
          <a:custGeom>
            <a:avLst/>
            <a:gdLst/>
            <a:ahLst/>
            <a:cxnLst/>
            <a:rect l="l" t="t" r="r" b="b"/>
            <a:pathLst>
              <a:path w="9112659" h="6047492">
                <a:moveTo>
                  <a:pt x="0" y="0"/>
                </a:moveTo>
                <a:lnTo>
                  <a:pt x="9112659" y="0"/>
                </a:lnTo>
                <a:lnTo>
                  <a:pt x="9112659" y="6047492"/>
                </a:lnTo>
                <a:lnTo>
                  <a:pt x="0" y="6047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264293" y="8144385"/>
            <a:ext cx="4684527" cy="2142615"/>
          </a:xfrm>
          <a:custGeom>
            <a:avLst/>
            <a:gdLst/>
            <a:ahLst/>
            <a:cxnLst/>
            <a:rect l="l" t="t" r="r" b="b"/>
            <a:pathLst>
              <a:path w="4684527" h="2142615">
                <a:moveTo>
                  <a:pt x="0" y="0"/>
                </a:moveTo>
                <a:lnTo>
                  <a:pt x="4684528" y="0"/>
                </a:lnTo>
                <a:lnTo>
                  <a:pt x="4684528" y="2142615"/>
                </a:lnTo>
                <a:lnTo>
                  <a:pt x="0" y="21426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185" b="-136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1775570" y="95110"/>
            <a:ext cx="6674510" cy="4928869"/>
          </a:xfrm>
          <a:custGeom>
            <a:avLst/>
            <a:gdLst/>
            <a:ahLst/>
            <a:cxnLst/>
            <a:rect l="l" t="t" r="r" b="b"/>
            <a:pathLst>
              <a:path w="6674510" h="4928869">
                <a:moveTo>
                  <a:pt x="0" y="0"/>
                </a:moveTo>
                <a:lnTo>
                  <a:pt x="6674510" y="0"/>
                </a:lnTo>
                <a:lnTo>
                  <a:pt x="6674510" y="4928869"/>
                </a:lnTo>
                <a:lnTo>
                  <a:pt x="0" y="4928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-203302" y="6365074"/>
            <a:ext cx="11289293" cy="146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6"/>
              </a:lnSpc>
            </a:pPr>
            <a:r>
              <a:rPr lang="en-US" sz="10391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La crisi del ‘29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37960"/>
            <a:ext cx="8759148" cy="590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3"/>
              </a:lnSpc>
            </a:pP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L’ economia americana si sviluppa  e negl’anni </a:t>
            </a:r>
          </a:p>
          <a:p>
            <a:pPr algn="ctr">
              <a:lnSpc>
                <a:spcPts val="4303"/>
              </a:lnSpc>
            </a:pPr>
            <a:r>
              <a:rPr lang="en-US" sz="30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 </a:t>
            </a: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molti americani investano nella </a:t>
            </a:r>
            <a:r>
              <a:rPr lang="en-US" sz="30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borsa di wall street . </a:t>
            </a: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Anche la classe media inizia a </a:t>
            </a:r>
          </a:p>
          <a:p>
            <a:pPr algn="ctr">
              <a:lnSpc>
                <a:spcPts val="4303"/>
              </a:lnSpc>
            </a:pP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“usufruire “ di ciò e ben presto alcuni si ritrovano a compare titoli con poi la speranza di rivenderli a prezzi più alti . </a:t>
            </a:r>
          </a:p>
          <a:p>
            <a:pPr algn="ctr">
              <a:lnSpc>
                <a:spcPts val="4303"/>
              </a:lnSpc>
            </a:pP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L’economia degli Stati Uniti però  era </a:t>
            </a:r>
            <a:r>
              <a:rPr lang="en-US" sz="30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Fragile </a:t>
            </a: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si basava su </a:t>
            </a:r>
            <a:r>
              <a:rPr lang="en-US" sz="30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beni durevoli  </a:t>
            </a: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quindi automobili e elettrodomestici .  Il primo segnale di crisi si </a:t>
            </a:r>
          </a:p>
          <a:p>
            <a:pPr algn="ctr">
              <a:lnSpc>
                <a:spcPts val="4303"/>
              </a:lnSpc>
            </a:pPr>
            <a:r>
              <a:rPr lang="en-US" sz="307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avvertì quando  ci fu un calo della domanda e le fabbriche si trovarono a produrre più di ciò che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9401" y="6460027"/>
            <a:ext cx="409113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Cos’é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WALLSTRETT?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99063" y="7448657"/>
            <a:ext cx="7051017" cy="19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1"/>
              </a:lnSpc>
            </a:pPr>
            <a:r>
              <a:rPr lang="en-US" sz="281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É  un enorme mercato  dove le persone vendono parti di aziende . I prezzi variano in base alla offerta  e nel mercato mondiale é stato fonadentale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95051">
            <a:off x="3275530" y="-371189"/>
            <a:ext cx="16230600" cy="1399889"/>
          </a:xfrm>
          <a:custGeom>
            <a:avLst/>
            <a:gdLst/>
            <a:ahLst/>
            <a:cxnLst/>
            <a:rect l="l" t="t" r="r" b="b"/>
            <a:pathLst>
              <a:path w="16230600" h="1399889">
                <a:moveTo>
                  <a:pt x="0" y="0"/>
                </a:moveTo>
                <a:lnTo>
                  <a:pt x="16230600" y="0"/>
                </a:lnTo>
                <a:lnTo>
                  <a:pt x="16230600" y="1399889"/>
                </a:lnTo>
                <a:lnTo>
                  <a:pt x="0" y="13998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5970255">
            <a:off x="15300327" y="6847556"/>
            <a:ext cx="3865015" cy="6056216"/>
          </a:xfrm>
          <a:custGeom>
            <a:avLst/>
            <a:gdLst/>
            <a:ahLst/>
            <a:cxnLst/>
            <a:rect l="l" t="t" r="r" b="b"/>
            <a:pathLst>
              <a:path w="3865015" h="6056216">
                <a:moveTo>
                  <a:pt x="0" y="0"/>
                </a:moveTo>
                <a:lnTo>
                  <a:pt x="3865016" y="0"/>
                </a:lnTo>
                <a:lnTo>
                  <a:pt x="3865016" y="6056216"/>
                </a:lnTo>
                <a:lnTo>
                  <a:pt x="0" y="60562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34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-2102527" y="7572296"/>
            <a:ext cx="20620695" cy="3905044"/>
          </a:xfrm>
          <a:custGeom>
            <a:avLst/>
            <a:gdLst/>
            <a:ahLst/>
            <a:cxnLst/>
            <a:rect l="l" t="t" r="r" b="b"/>
            <a:pathLst>
              <a:path w="20620695" h="3905044">
                <a:moveTo>
                  <a:pt x="0" y="0"/>
                </a:moveTo>
                <a:lnTo>
                  <a:pt x="20620696" y="0"/>
                </a:lnTo>
                <a:lnTo>
                  <a:pt x="20620696" y="3905044"/>
                </a:lnTo>
                <a:lnTo>
                  <a:pt x="0" y="3905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249581" y="7511628"/>
            <a:ext cx="5165758" cy="3493344"/>
          </a:xfrm>
          <a:custGeom>
            <a:avLst/>
            <a:gdLst/>
            <a:ahLst/>
            <a:cxnLst/>
            <a:rect l="l" t="t" r="r" b="b"/>
            <a:pathLst>
              <a:path w="5165758" h="3493344">
                <a:moveTo>
                  <a:pt x="0" y="0"/>
                </a:moveTo>
                <a:lnTo>
                  <a:pt x="5165758" y="0"/>
                </a:lnTo>
                <a:lnTo>
                  <a:pt x="5165758" y="3493344"/>
                </a:lnTo>
                <a:lnTo>
                  <a:pt x="0" y="349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4051149" y="1763699"/>
            <a:ext cx="10185701" cy="6759602"/>
          </a:xfrm>
          <a:custGeom>
            <a:avLst/>
            <a:gdLst/>
            <a:ahLst/>
            <a:cxnLst/>
            <a:rect l="l" t="t" r="r" b="b"/>
            <a:pathLst>
              <a:path w="10185701" h="6759602">
                <a:moveTo>
                  <a:pt x="0" y="0"/>
                </a:moveTo>
                <a:lnTo>
                  <a:pt x="10185702" y="0"/>
                </a:lnTo>
                <a:lnTo>
                  <a:pt x="10185702" y="6759602"/>
                </a:lnTo>
                <a:lnTo>
                  <a:pt x="0" y="6759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4572000" y="3822699"/>
            <a:ext cx="9125027" cy="4713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41"/>
              </a:lnSpc>
            </a:pP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Potessero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vendere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infatti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il 24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ottobre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1929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furono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venduti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13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milioni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di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titoli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mentre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2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giorni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dopo 16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milioni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Successivamente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passò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al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panico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perché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non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c’era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nesssuno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che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volesse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più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acquistarle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Infatti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dopo il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cosiddetto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b="1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martedì</a:t>
            </a:r>
            <a:r>
              <a:rPr lang="en-US" sz="2672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2672" b="1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nero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crollo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la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borsa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 da qui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inizia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un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periodo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di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grande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</a:t>
            </a:r>
            <a:r>
              <a:rPr lang="en-US" sz="2672" b="1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depressione</a:t>
            </a:r>
            <a:r>
              <a:rPr lang="en-US" sz="2672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il calo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degli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acquisti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dei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settori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, dove tutti i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servizi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da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industrie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banche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chiusero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o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tagliarono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le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produzioni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 I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disoccupati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arrivarono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quota 15 </a:t>
            </a:r>
            <a:r>
              <a:rPr lang="en-US" sz="2672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milioni</a:t>
            </a:r>
            <a:r>
              <a:rPr lang="en-US" sz="2672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</a:t>
            </a:r>
          </a:p>
          <a:p>
            <a:pPr algn="just">
              <a:lnSpc>
                <a:spcPts val="3741"/>
              </a:lnSpc>
            </a:pPr>
            <a:endParaRPr lang="en-US" sz="2672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609274" y="-38908"/>
            <a:ext cx="3908894" cy="3047091"/>
          </a:xfrm>
          <a:custGeom>
            <a:avLst/>
            <a:gdLst/>
            <a:ahLst/>
            <a:cxnLst/>
            <a:rect l="l" t="t" r="r" b="b"/>
            <a:pathLst>
              <a:path w="3908894" h="3047091">
                <a:moveTo>
                  <a:pt x="0" y="0"/>
                </a:moveTo>
                <a:lnTo>
                  <a:pt x="3908895" y="0"/>
                </a:lnTo>
                <a:lnTo>
                  <a:pt x="3908895" y="3047091"/>
                </a:lnTo>
                <a:lnTo>
                  <a:pt x="0" y="30470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5384929" y="3522320"/>
            <a:ext cx="1400867" cy="2647686"/>
          </a:xfrm>
          <a:custGeom>
            <a:avLst/>
            <a:gdLst/>
            <a:ahLst/>
            <a:cxnLst/>
            <a:rect l="l" t="t" r="r" b="b"/>
            <a:pathLst>
              <a:path w="1400867" h="2647686">
                <a:moveTo>
                  <a:pt x="0" y="0"/>
                </a:moveTo>
                <a:lnTo>
                  <a:pt x="1400867" y="0"/>
                </a:lnTo>
                <a:lnTo>
                  <a:pt x="1400867" y="2647686"/>
                </a:lnTo>
                <a:lnTo>
                  <a:pt x="0" y="2647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51282" y="153096"/>
            <a:ext cx="3681178" cy="2855087"/>
          </a:xfrm>
          <a:custGeom>
            <a:avLst/>
            <a:gdLst/>
            <a:ahLst/>
            <a:cxnLst/>
            <a:rect l="l" t="t" r="r" b="b"/>
            <a:pathLst>
              <a:path w="3681178" h="2855087">
                <a:moveTo>
                  <a:pt x="0" y="0"/>
                </a:moveTo>
                <a:lnTo>
                  <a:pt x="3681178" y="0"/>
                </a:lnTo>
                <a:lnTo>
                  <a:pt x="3681178" y="2855087"/>
                </a:lnTo>
                <a:lnTo>
                  <a:pt x="0" y="2855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3195201" y="2560722"/>
            <a:ext cx="11897599" cy="96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8"/>
              </a:lnSpc>
            </a:pPr>
            <a:r>
              <a:rPr lang="en-US" sz="6787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IL MARTEDÌ NERO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55" b="-130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3540855" y="-208332"/>
            <a:ext cx="4978908" cy="8229600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419420">
            <a:off x="8576921" y="-1445364"/>
            <a:ext cx="11119390" cy="2474064"/>
          </a:xfrm>
          <a:custGeom>
            <a:avLst/>
            <a:gdLst/>
            <a:ahLst/>
            <a:cxnLst/>
            <a:rect l="l" t="t" r="r" b="b"/>
            <a:pathLst>
              <a:path w="11119390" h="2474064">
                <a:moveTo>
                  <a:pt x="0" y="0"/>
                </a:moveTo>
                <a:lnTo>
                  <a:pt x="11119390" y="0"/>
                </a:lnTo>
                <a:lnTo>
                  <a:pt x="11119390" y="2474064"/>
                </a:lnTo>
                <a:lnTo>
                  <a:pt x="0" y="2474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-2093984" y="7672819"/>
            <a:ext cx="16230600" cy="5853160"/>
          </a:xfrm>
          <a:custGeom>
            <a:avLst/>
            <a:gdLst/>
            <a:ahLst/>
            <a:cxnLst/>
            <a:rect l="l" t="t" r="r" b="b"/>
            <a:pathLst>
              <a:path w="16230600" h="5853160">
                <a:moveTo>
                  <a:pt x="0" y="0"/>
                </a:moveTo>
                <a:lnTo>
                  <a:pt x="16230600" y="0"/>
                </a:lnTo>
                <a:lnTo>
                  <a:pt x="16230600" y="5853160"/>
                </a:lnTo>
                <a:lnTo>
                  <a:pt x="0" y="585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4969806" y="7492857"/>
            <a:ext cx="16230600" cy="6213084"/>
          </a:xfrm>
          <a:custGeom>
            <a:avLst/>
            <a:gdLst/>
            <a:ahLst/>
            <a:cxnLst/>
            <a:rect l="l" t="t" r="r" b="b"/>
            <a:pathLst>
              <a:path w="16230600" h="6213084">
                <a:moveTo>
                  <a:pt x="0" y="0"/>
                </a:moveTo>
                <a:lnTo>
                  <a:pt x="16230600" y="0"/>
                </a:lnTo>
                <a:lnTo>
                  <a:pt x="16230600" y="6213084"/>
                </a:lnTo>
                <a:lnTo>
                  <a:pt x="0" y="6213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flipH="1">
            <a:off x="-2689745" y="-1780294"/>
            <a:ext cx="16230600" cy="3560588"/>
          </a:xfrm>
          <a:custGeom>
            <a:avLst/>
            <a:gdLst/>
            <a:ahLst/>
            <a:cxnLst/>
            <a:rect l="l" t="t" r="r" b="b"/>
            <a:pathLst>
              <a:path w="16230600" h="3560588">
                <a:moveTo>
                  <a:pt x="16230600" y="0"/>
                </a:moveTo>
                <a:lnTo>
                  <a:pt x="0" y="0"/>
                </a:lnTo>
                <a:lnTo>
                  <a:pt x="0" y="3560588"/>
                </a:lnTo>
                <a:lnTo>
                  <a:pt x="16230600" y="356058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5400000">
            <a:off x="6008927" y="6868544"/>
            <a:ext cx="2778799" cy="5896091"/>
          </a:xfrm>
          <a:custGeom>
            <a:avLst/>
            <a:gdLst/>
            <a:ahLst/>
            <a:cxnLst/>
            <a:rect l="l" t="t" r="r" b="b"/>
            <a:pathLst>
              <a:path w="2778799" h="5896091">
                <a:moveTo>
                  <a:pt x="0" y="0"/>
                </a:moveTo>
                <a:lnTo>
                  <a:pt x="2778798" y="0"/>
                </a:lnTo>
                <a:lnTo>
                  <a:pt x="2778798" y="5896091"/>
                </a:lnTo>
                <a:lnTo>
                  <a:pt x="0" y="5896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2199652" y="2456476"/>
            <a:ext cx="8757511" cy="5811802"/>
          </a:xfrm>
          <a:custGeom>
            <a:avLst/>
            <a:gdLst/>
            <a:ahLst/>
            <a:cxnLst/>
            <a:rect l="l" t="t" r="r" b="b"/>
            <a:pathLst>
              <a:path w="8757511" h="5811802">
                <a:moveTo>
                  <a:pt x="0" y="0"/>
                </a:moveTo>
                <a:lnTo>
                  <a:pt x="8757510" y="0"/>
                </a:lnTo>
                <a:lnTo>
                  <a:pt x="8757510" y="5811802"/>
                </a:lnTo>
                <a:lnTo>
                  <a:pt x="0" y="58118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1614885" y="3495623"/>
            <a:ext cx="6396622" cy="3582108"/>
          </a:xfrm>
          <a:custGeom>
            <a:avLst/>
            <a:gdLst/>
            <a:ahLst/>
            <a:cxnLst/>
            <a:rect l="l" t="t" r="r" b="b"/>
            <a:pathLst>
              <a:path w="6396622" h="3582108">
                <a:moveTo>
                  <a:pt x="0" y="0"/>
                </a:moveTo>
                <a:lnTo>
                  <a:pt x="6396622" y="0"/>
                </a:lnTo>
                <a:lnTo>
                  <a:pt x="6396622" y="3582108"/>
                </a:lnTo>
                <a:lnTo>
                  <a:pt x="0" y="358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2590801" y="3704000"/>
            <a:ext cx="8037648" cy="41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37"/>
              </a:lnSpc>
            </a:pP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Gli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Uniti 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iniziano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“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rinascere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”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nel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1932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quando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fu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eletto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presidente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b="1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FRANKLIN DELANO ROOSVELT , 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lui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promise di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impegnarsi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attivamente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con lo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 per far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rinascere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gli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Stati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Uniti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d’america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. La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rinascita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fu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lenta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ma 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grazie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 Franklin tutti i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cittadini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ricominciarono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lavorare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a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spendere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e il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commercio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295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ripartì</a:t>
            </a:r>
            <a:r>
              <a:rPr lang="en-US" sz="295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76172" y="2777709"/>
            <a:ext cx="7570200" cy="98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6"/>
              </a:lnSpc>
            </a:pPr>
            <a:r>
              <a:rPr lang="en-US" sz="6987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NEW DEAL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482</Words>
  <Application>Microsoft Office PowerPoint</Application>
  <PresentationFormat>Personalizzato</PresentationFormat>
  <Paragraphs>31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6" baseType="lpstr">
      <vt:lpstr>Touvlo</vt:lpstr>
      <vt:lpstr>Arimo</vt:lpstr>
      <vt:lpstr>Arial</vt:lpstr>
      <vt:lpstr>Calibri</vt:lpstr>
      <vt:lpstr>Magnolia Script</vt:lpstr>
      <vt:lpstr>Arimo Bold</vt:lpstr>
      <vt:lpstr>Open Sans</vt:lpstr>
      <vt:lpstr>Touvlo Bold</vt:lpstr>
      <vt:lpstr>Open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dopo guerra negli Stati Uniti e il new deal</dc:title>
  <cp:lastModifiedBy>Elio Jr Filidei</cp:lastModifiedBy>
  <cp:revision>4</cp:revision>
  <dcterms:created xsi:type="dcterms:W3CDTF">2006-08-16T00:00:00Z</dcterms:created>
  <dcterms:modified xsi:type="dcterms:W3CDTF">2025-02-09T20:58:58Z</dcterms:modified>
  <dc:identifier>DAGehjDkRXM</dc:identifier>
</cp:coreProperties>
</file>