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2" r:id="rId5"/>
    <p:sldId id="269" r:id="rId6"/>
    <p:sldId id="263" r:id="rId7"/>
    <p:sldId id="268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o Facini" userId="9156d5a5-e77f-41aa-a5a9-e5b27df4675a" providerId="ADAL" clId="{2A8A2FF4-0B94-4687-9108-87975494B90B}"/>
    <pc:docChg chg="undo custSel modSld">
      <pc:chgData name="Francesco Facini" userId="9156d5a5-e77f-41aa-a5a9-e5b27df4675a" providerId="ADAL" clId="{2A8A2FF4-0B94-4687-9108-87975494B90B}" dt="2025-02-23T18:13:20.813" v="397" actId="20577"/>
      <pc:docMkLst>
        <pc:docMk/>
      </pc:docMkLst>
      <pc:sldChg chg="modSp mod">
        <pc:chgData name="Francesco Facini" userId="9156d5a5-e77f-41aa-a5a9-e5b27df4675a" providerId="ADAL" clId="{2A8A2FF4-0B94-4687-9108-87975494B90B}" dt="2025-02-23T18:13:20.813" v="397" actId="20577"/>
        <pc:sldMkLst>
          <pc:docMk/>
          <pc:sldMk cId="496574649" sldId="257"/>
        </pc:sldMkLst>
        <pc:spChg chg="mod">
          <ac:chgData name="Francesco Facini" userId="9156d5a5-e77f-41aa-a5a9-e5b27df4675a" providerId="ADAL" clId="{2A8A2FF4-0B94-4687-9108-87975494B90B}" dt="2025-02-23T17:57:50.419" v="1" actId="1076"/>
          <ac:spMkLst>
            <pc:docMk/>
            <pc:sldMk cId="496574649" sldId="257"/>
            <ac:spMk id="2" creationId="{586D2493-7AFB-FCE0-A1B5-D848DFD58FA3}"/>
          </ac:spMkLst>
        </pc:spChg>
        <pc:spChg chg="mod">
          <ac:chgData name="Francesco Facini" userId="9156d5a5-e77f-41aa-a5a9-e5b27df4675a" providerId="ADAL" clId="{2A8A2FF4-0B94-4687-9108-87975494B90B}" dt="2025-02-23T18:13:20.813" v="397" actId="20577"/>
          <ac:spMkLst>
            <pc:docMk/>
            <pc:sldMk cId="496574649" sldId="257"/>
            <ac:spMk id="3" creationId="{1D3E27CA-066D-F799-35BC-E3463D1AD223}"/>
          </ac:spMkLst>
        </pc:spChg>
      </pc:sldChg>
      <pc:sldChg chg="modSp mod">
        <pc:chgData name="Francesco Facini" userId="9156d5a5-e77f-41aa-a5a9-e5b27df4675a" providerId="ADAL" clId="{2A8A2FF4-0B94-4687-9108-87975494B90B}" dt="2025-02-23T18:02:54.423" v="153" actId="113"/>
        <pc:sldMkLst>
          <pc:docMk/>
          <pc:sldMk cId="1806686288" sldId="258"/>
        </pc:sldMkLst>
        <pc:spChg chg="mod">
          <ac:chgData name="Francesco Facini" userId="9156d5a5-e77f-41aa-a5a9-e5b27df4675a" providerId="ADAL" clId="{2A8A2FF4-0B94-4687-9108-87975494B90B}" dt="2025-02-23T18:02:54.423" v="153" actId="113"/>
          <ac:spMkLst>
            <pc:docMk/>
            <pc:sldMk cId="1806686288" sldId="258"/>
            <ac:spMk id="3" creationId="{6013552D-6EC3-98C7-51F8-815A19B144A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talianintransito.com/2015/04/23/cote-suisse-3/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ath_of_the_Horatii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wiss-flag-switzerland-banner-flag-1469327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5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La Svizzera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By Ludovica</a:t>
            </a:r>
          </a:p>
        </p:txBody>
      </p:sp>
      <p:pic>
        <p:nvPicPr>
          <p:cNvPr id="4" name="Picture 3" descr="Gambar : laut, pantai, jembatan, atap, sungai, Pemandangan kota ...">
            <a:extLst>
              <a:ext uri="{FF2B5EF4-FFF2-40B4-BE49-F238E27FC236}">
                <a16:creationId xmlns:a16="http://schemas.microsoft.com/office/drawing/2014/main" id="{E6C9DDED-FC19-BDC0-FD50-31BBB38E4F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7" b="24699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06F4D-B284-694A-22D9-437DE83E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8" y="22284"/>
            <a:ext cx="6587799" cy="1076941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Caratteristiche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iconiche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3552D-6EC3-98C7-51F8-815A19B14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3" y="1702341"/>
            <a:ext cx="6185634" cy="49124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🏔️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Iconici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paesaggi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montani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spettacolari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famose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località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sciistiche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come Zermatt e St. Moritz.</a:t>
            </a:r>
          </a:p>
          <a:p>
            <a:pPr>
              <a:lnSpc>
                <a:spcPct val="150000"/>
              </a:lnSpc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Cioccolato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Svizzero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🍫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Rinomato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 la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cremosità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come Nestlé, Toblerone e Lindt.</a:t>
            </a:r>
          </a:p>
          <a:p>
            <a:pPr>
              <a:lnSpc>
                <a:spcPct val="150000"/>
              </a:lnSpc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Orologeria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Precisione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⌚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Culla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dell'orologeria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lusso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marchi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prestigiosi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come Rolex, Omega e Patek Philippe.</a:t>
            </a:r>
          </a:p>
          <a:p>
            <a:pPr>
              <a:lnSpc>
                <a:spcPct val="150000"/>
              </a:lnSpc>
            </a:pP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Neutralità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Banche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🏦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Nota per la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neutralità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politica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il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settore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bancario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molto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sviluppato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Fonduta di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Formaggio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🧀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Tradizionale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piatto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base di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formaggi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pane,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simbolo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gastronomia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Svizzera.</a:t>
            </a:r>
          </a:p>
        </p:txBody>
      </p:sp>
      <p:pic>
        <p:nvPicPr>
          <p:cNvPr id="4" name="Picture 3" descr="Fotos gratis : paisaje, agua, naturaleza, lago, cordillera, fiordo ...">
            <a:extLst>
              <a:ext uri="{FF2B5EF4-FFF2-40B4-BE49-F238E27FC236}">
                <a16:creationId xmlns:a16="http://schemas.microsoft.com/office/drawing/2014/main" id="{4AAFD094-8280-DF3D-9508-F1FA38836E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86" r="283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668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D2493-7AFB-FCE0-A1B5-D848DFD58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251316" cy="11965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geografia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fisica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E27CA-066D-F799-35BC-E3463D1AD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66" y="1420235"/>
            <a:ext cx="6301300" cy="508756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confini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Svizzera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ad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confina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la Francia, 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la Germania, 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l'Austria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e il Liechtenstein e 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l'Italia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Svizzera è famosa per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sue catene montuose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occupano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circa il 60% del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territorio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cime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appartengono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Alpi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(Monte Rosa 4.634 m, Cervino 4.478 m), poi abbiamo la catena Giura (max 1.720 m) e le Prealpi svizzere. Queste sono fondamentali per turismo, clima ed economia.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fiumi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attraversato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paese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important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Rodano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il Reno ed il Ticino (da cui il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cantone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molti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laghi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Svizzera è per lo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origine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glaciale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esteso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è il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lago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Lemano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spesso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chiamato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erroneamente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Lago di Ginevra),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seguito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lago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Costanza ed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infine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lago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Neuchatel.</a:t>
            </a:r>
          </a:p>
        </p:txBody>
      </p:sp>
      <p:pic>
        <p:nvPicPr>
          <p:cNvPr id="4" name="Picture 3" descr="A map of switzerland with cities&#10;&#10;AI-generated content may be incorrect.">
            <a:extLst>
              <a:ext uri="{FF2B5EF4-FFF2-40B4-BE49-F238E27FC236}">
                <a16:creationId xmlns:a16="http://schemas.microsoft.com/office/drawing/2014/main" id="{C47155EA-D0F8-A958-A30C-55EB9F32D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699" r="15230" b="-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9657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6CC6-0EF9-8A67-B6E2-2F15D7449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5FED9-C6A0-B1FD-0220-3B38CBBB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251316" cy="9727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storia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5C9DB-A034-37A9-F4F1-5C48ECFDF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66" y="1420235"/>
            <a:ext cx="6301300" cy="508756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giuramento del 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Rütli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è la leggenda fondante della Svizzera. Nel 1291 i Cantoni di Uri, Svitto e 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Untervaldo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 alleano per difendersi dalle potenze esterne.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secoli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successivi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cantoni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aderirono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stesso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iniziò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svilupparsi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indipendente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Dopo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battaglie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regni la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guadagno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reputazione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soldati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mercenari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Dopo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pesante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sconfitta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subita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1515,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 Francia, la Svizzera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iniziò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concentrarsi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sulla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propria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difesa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indipendenza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Durante la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guerra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mondiale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posizione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neutrale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 fu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comunque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periodo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difficile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economicamente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socialmente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La Svizzera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inoltre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accolse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rifugiati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guerre.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32195-132F-3861-AC57-79BBD341B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974" b="1197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399859-7F0A-B7A1-345F-5F910030B5DF}"/>
              </a:ext>
            </a:extLst>
          </p:cNvPr>
          <p:cNvSpPr txBox="1"/>
          <p:nvPr/>
        </p:nvSpPr>
        <p:spPr>
          <a:xfrm>
            <a:off x="6229215" y="6858000"/>
            <a:ext cx="59627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3" tooltip="https://en.wikipedia.org/wiki/Oath_of_the_Horatii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-sa/3.0/"/>
              </a:rPr>
              <a:t>CC BY-SA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423319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A110E-6A00-061D-0ED0-67ED32312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B42BD-F415-E805-3D76-D891DC14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624536" cy="15661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lingua, la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religione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la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0BEE4-3360-8FAC-D1FD-2C70F0FC7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66" y="1721794"/>
            <a:ext cx="6301300" cy="508756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lingua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maggiormente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parlata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è il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tedesco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seguito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francese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dall'italiano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(solo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canton Ticino) 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infine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romancio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(lingua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neolatina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cioè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derivata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latino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maggoranza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popolazione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è di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cristiana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cattolica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(42% circa)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protestante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(35% circa) e le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immigrazioni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portato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l'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islam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(4% circa) e la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cristiano-ortodossa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(2% circa)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gran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cibi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tipici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base di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formaggio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come per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esempio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fonduta o la raclette.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festa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nazionale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fuochi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d'artificio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un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discordo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politici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 1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agosto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onore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trattato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firmato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1291.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F8C2A-CFED-5A1A-3C04-241DB3735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r="1740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544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57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8DF19D9-F760-5256-78BA-308896D1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486401" cy="1128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città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importanti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magine 21" descr="Immagine che contiene aria aperta, edificio, porto, lago&#10;&#10;Il contenuto generato dall'IA potrebbe non essere corretto.">
            <a:extLst>
              <a:ext uri="{FF2B5EF4-FFF2-40B4-BE49-F238E27FC236}">
                <a16:creationId xmlns:a16="http://schemas.microsoft.com/office/drawing/2014/main" id="{E68D41F6-AAEE-4DF1-EFA2-9A029DC9A7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89" r="21838" b="-1"/>
          <a:stretch/>
        </p:blipFill>
        <p:spPr>
          <a:xfrm>
            <a:off x="5854128" y="378894"/>
            <a:ext cx="3013876" cy="2054723"/>
          </a:xfrm>
          <a:prstGeom prst="rect">
            <a:avLst/>
          </a:prstGeom>
        </p:spPr>
      </p:pic>
      <p:pic>
        <p:nvPicPr>
          <p:cNvPr id="20" name="Immagine 19" descr="Immagine che contiene edificio, aria aperta, montagna, cielo&#10;&#10;Il contenuto generato dall'IA potrebbe non essere corretto.">
            <a:extLst>
              <a:ext uri="{FF2B5EF4-FFF2-40B4-BE49-F238E27FC236}">
                <a16:creationId xmlns:a16="http://schemas.microsoft.com/office/drawing/2014/main" id="{5F1FF70E-2F43-99FB-7E83-02731FC33E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48" r="19574" b="-1"/>
          <a:stretch/>
        </p:blipFill>
        <p:spPr>
          <a:xfrm>
            <a:off x="9044972" y="378894"/>
            <a:ext cx="2998757" cy="2054723"/>
          </a:xfrm>
          <a:prstGeom prst="rect">
            <a:avLst/>
          </a:prstGeom>
        </p:spPr>
      </p:pic>
      <p:pic>
        <p:nvPicPr>
          <p:cNvPr id="26" name="Immagine 25" descr="Immagine che contiene aria aperta, cielo, acqua, nuvola&#10;&#10;Il contenuto generato dall'IA potrebbe non essere corretto.">
            <a:extLst>
              <a:ext uri="{FF2B5EF4-FFF2-40B4-BE49-F238E27FC236}">
                <a16:creationId xmlns:a16="http://schemas.microsoft.com/office/drawing/2014/main" id="{DF87928A-48EA-C098-7061-DFB861A256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459" r="31799" b="2"/>
          <a:stretch/>
        </p:blipFill>
        <p:spPr>
          <a:xfrm>
            <a:off x="5854151" y="2605334"/>
            <a:ext cx="3013855" cy="2060899"/>
          </a:xfrm>
          <a:prstGeom prst="rect">
            <a:avLst/>
          </a:prstGeom>
        </p:spPr>
      </p:pic>
      <p:pic>
        <p:nvPicPr>
          <p:cNvPr id="28" name="Immagine 27" descr="Immagine che contiene aria aperta, cielo, nuvola, fiume&#10;&#10;Il contenuto generato dall'IA potrebbe non essere corretto.">
            <a:extLst>
              <a:ext uri="{FF2B5EF4-FFF2-40B4-BE49-F238E27FC236}">
                <a16:creationId xmlns:a16="http://schemas.microsoft.com/office/drawing/2014/main" id="{0F82C537-4FC6-E5B2-6269-F0A2A3641A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285" r="9333" b="1"/>
          <a:stretch/>
        </p:blipFill>
        <p:spPr>
          <a:xfrm>
            <a:off x="9044973" y="2605334"/>
            <a:ext cx="2998756" cy="2060899"/>
          </a:xfrm>
          <a:prstGeom prst="rect">
            <a:avLst/>
          </a:prstGeom>
        </p:spPr>
      </p:pic>
      <p:pic>
        <p:nvPicPr>
          <p:cNvPr id="24" name="Immagine 23" descr="Immagine che contiene acqua, aria aperta, cielo, nuvola&#10;&#10;Il contenuto generato dall'IA potrebbe non essere corretto.">
            <a:extLst>
              <a:ext uri="{FF2B5EF4-FFF2-40B4-BE49-F238E27FC236}">
                <a16:creationId xmlns:a16="http://schemas.microsoft.com/office/drawing/2014/main" id="{DE9238B7-34BE-FB78-F593-F0601D2FF3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993" r="27743" b="3"/>
          <a:stretch/>
        </p:blipFill>
        <p:spPr>
          <a:xfrm>
            <a:off x="5854130" y="4837955"/>
            <a:ext cx="3013875" cy="1681992"/>
          </a:xfrm>
          <a:prstGeom prst="rect">
            <a:avLst/>
          </a:prstGeom>
        </p:spPr>
      </p:pic>
      <p:pic>
        <p:nvPicPr>
          <p:cNvPr id="19" name="Immagine 18" descr="Immagine che contiene edificio, aria aperta, inverno, casa&#10;&#10;Il contenuto generato dall'IA potrebbe non essere corretto.">
            <a:extLst>
              <a:ext uri="{FF2B5EF4-FFF2-40B4-BE49-F238E27FC236}">
                <a16:creationId xmlns:a16="http://schemas.microsoft.com/office/drawing/2014/main" id="{984A186D-277E-7B4A-1F13-CCFCC051E4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793" r="3" b="3"/>
          <a:stretch/>
        </p:blipFill>
        <p:spPr>
          <a:xfrm>
            <a:off x="9044973" y="4837955"/>
            <a:ext cx="2998756" cy="1681992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9644DBF-777C-4A35-E29D-8D710984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4522" y="1726206"/>
            <a:ext cx="4785837" cy="4714351"/>
          </a:xfr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150000"/>
              </a:lnSpc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citta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Berna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capitale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Zurigo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insieme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Berna è il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cuore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economico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Confederazione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Lucerna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Basilea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è il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dell’industria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farmaceutica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Ginevra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è la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organizzazioni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internazionali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(Croce Rossa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Internazionale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Losanna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Comitato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Olimpico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Internazionale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multinazionali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42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468616-8789-9A90-17D5-B2959E7BD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2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7A0B8-B213-F248-953E-984699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2" y="24658"/>
            <a:ext cx="4609289" cy="9530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L’economia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79515-3886-4D87-81C1-305442EBF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94" y="1344555"/>
            <a:ext cx="5877450" cy="539078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territorio svizzero è poco adatto all’agricoltura di tipo estensivo, infatti è molto più diffuso l’allevamento (bovini, suini, polli) che favorisce l’industria 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cesaria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l’esportazione di formaggi.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Grande produzione industriale nel settore della microtecnologia, dell’ hi-tech, </a:t>
            </a:r>
            <a:r>
              <a:rPr lang="it-IT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edella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farmaceutica.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settore più sviluppato è però quello dei servizi, sia in ambito commerciale come con orologi, formaggi, cioccolato… sia in ambito finanziario come con le assicurazioni e le banche.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Turismo è molto importante soprattutto in stagione invernale.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grafico risale al 2017</a:t>
            </a:r>
          </a:p>
          <a:p>
            <a:pPr>
              <a:lnSpc>
                <a:spcPct val="150000"/>
              </a:lnSpc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9717ED-FF67-E071-0B50-3E9B53765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88" y="1100382"/>
            <a:ext cx="5877450" cy="46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02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30E719-DBF9-09E0-A382-A76A54CE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0" y="44114"/>
            <a:ext cx="5251316" cy="10162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Curiosità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4C1CA8-E518-3BA9-695C-2603EEA86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354" y="1399442"/>
            <a:ext cx="6262991" cy="3843666"/>
          </a:xfr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150000"/>
              </a:lnSpc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È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possibile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noleggiare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porcellino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d’India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L’inchiostro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usato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banconote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americano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fornito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un’azienda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guardie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Papa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tutte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esercito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costituito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110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soldati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tutti sotto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trent’anni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vestiti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uniforme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identiche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quelle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sedicesimo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secolo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montagne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contengono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bunker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scavati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rifugio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esercito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civili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attacco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circa 8000)</a:t>
            </a:r>
          </a:p>
          <a:p>
            <a:pPr marL="228600" indent="-228600">
              <a:lnSpc>
                <a:spcPct val="150000"/>
              </a:lnSpc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Solo in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occasione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degli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sportivi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nell’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oceano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bandiera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svizzera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è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rettangolare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egnaposto immagine 5" descr="Immagine che contiene bandiera, Carminio, Bordeaux, Coquelicot&#10;&#10;Il contenuto generato dall'IA potrebbe non essere corretto.">
            <a:extLst>
              <a:ext uri="{FF2B5EF4-FFF2-40B4-BE49-F238E27FC236}">
                <a16:creationId xmlns:a16="http://schemas.microsoft.com/office/drawing/2014/main" id="{F10AADE4-825B-E910-3FC7-3342474528B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185" r="2560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1185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785</Words>
  <Application>Microsoft Office PowerPoint</Application>
  <PresentationFormat>Widescreen</PresentationFormat>
  <Paragraphs>44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 theme</vt:lpstr>
      <vt:lpstr>La Svizzera</vt:lpstr>
      <vt:lpstr>Caratteristiche iconiche</vt:lpstr>
      <vt:lpstr>La geografia fisica</vt:lpstr>
      <vt:lpstr>La storia</vt:lpstr>
      <vt:lpstr>La lingua, la religione e la cultura</vt:lpstr>
      <vt:lpstr>Le città più importanti</vt:lpstr>
      <vt:lpstr>L’economia</vt:lpstr>
      <vt:lpstr>Curiosità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Francesco Facini</dc:creator>
  <cp:lastModifiedBy>Francesco Facini</cp:lastModifiedBy>
  <cp:revision>425</cp:revision>
  <dcterms:created xsi:type="dcterms:W3CDTF">2025-02-23T15:59:36Z</dcterms:created>
  <dcterms:modified xsi:type="dcterms:W3CDTF">2025-02-23T22:39:26Z</dcterms:modified>
</cp:coreProperties>
</file>