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rgbClr val="03A8D6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BA8D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03A8D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8ABA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008A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ADEFF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AEAEB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90196"/>
              <a:satOff val="16169"/>
              <a:lumOff val="-19584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12616"/>
              <a:satOff val="21048"/>
              <a:lumOff val="-2941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D238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F7EA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19922"/>
              <a:satOff val="-56679"/>
              <a:lumOff val="-26479"/>
            </a:schemeClr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AEBEB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28106"/>
              <a:satOff val="-38633"/>
              <a:lumOff val="-1788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BBBBB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Settori</c:v>
                </c:pt>
              </c:strCache>
            </c:strRef>
          </c:tx>
          <c:spPr>
            <a:solidFill>
              <a:schemeClr val="accent1">
                <a:hueOff val="65867"/>
                <a:lumOff val="-6008"/>
              </a:schemeClr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chemeClr val="accent1">
                  <a:hueOff val="65867"/>
                  <a:lumOff val="-6008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chemeClr val="accent4">
                  <a:hueOff val="609139"/>
                  <a:lumOff val="16169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Proxima Nova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Proxima Nova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Proxima Nova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Proxima Nova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000000"/>
                    </a:solidFill>
                    <a:latin typeface="Proxima Nova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Terziario</c:v>
                </c:pt>
                <c:pt idx="1">
                  <c:v>Secondario</c:v>
                </c:pt>
                <c:pt idx="2">
                  <c:v>Primario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83.100000</c:v>
                </c:pt>
                <c:pt idx="1">
                  <c:v>14.900000</c:v>
                </c:pt>
                <c:pt idx="2">
                  <c:v>2.000000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917700"/>
            <a:ext cx="21945600" cy="706628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19200" y="3127375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pc="-220" sz="220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Level One…"/>
          <p:cNvSpPr txBox="1"/>
          <p:nvPr>
            <p:ph type="body" sz="half" idx="1" hasCustomPrompt="1"/>
          </p:nvPr>
        </p:nvSpPr>
        <p:spPr>
          <a:xfrm>
            <a:off x="1219200" y="4763675"/>
            <a:ext cx="21945600" cy="419288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C6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/>
          <p:nvPr>
            <p:ph type="body" idx="1" hasCustomPrompt="1"/>
          </p:nvPr>
        </p:nvSpPr>
        <p:spPr>
          <a:xfrm>
            <a:off x="1219200" y="2334623"/>
            <a:ext cx="21945600" cy="761224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9779000"/>
            <a:ext cx="21945599" cy="6299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b="0" cap="all" spc="-32" sz="3200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Body Level One…"/>
          <p:cNvSpPr txBox="1"/>
          <p:nvPr>
            <p:ph type="body" sz="half" idx="1" hasCustomPrompt="1"/>
          </p:nvPr>
        </p:nvSpPr>
        <p:spPr>
          <a:xfrm>
            <a:off x="3771900" y="4464048"/>
            <a:ext cx="16840200" cy="4883152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431800" indent="254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431800" indent="4826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431800" indent="9398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431800" indent="13970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4203700" y="9372600"/>
            <a:ext cx="16840200" cy="680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ts val="3600"/>
              </a:lnSpc>
              <a:spcBef>
                <a:spcPts val="0"/>
              </a:spcBef>
              <a:buClrTx/>
              <a:buSzTx/>
              <a:buNone/>
              <a:defRPr b="0" cap="all" spc="-32" sz="32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495873917_2724x1818.jpg"/>
          <p:cNvSpPr/>
          <p:nvPr>
            <p:ph type="pic" sz="half" idx="21"/>
          </p:nvPr>
        </p:nvSpPr>
        <p:spPr>
          <a:xfrm>
            <a:off x="635000" y="6832600"/>
            <a:ext cx="12877800" cy="85899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4" name="496036167_2890x1683.jpg"/>
          <p:cNvSpPr/>
          <p:nvPr>
            <p:ph type="pic" sz="half" idx="22"/>
          </p:nvPr>
        </p:nvSpPr>
        <p:spPr>
          <a:xfrm>
            <a:off x="88900" y="-177800"/>
            <a:ext cx="14008100" cy="8157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idx="23"/>
          </p:nvPr>
        </p:nvSpPr>
        <p:spPr>
          <a:xfrm>
            <a:off x="12814300" y="-355600"/>
            <a:ext cx="1203395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495873917_2724x1818.jpg"/>
          <p:cNvSpPr/>
          <p:nvPr>
            <p:ph type="pic" idx="21"/>
          </p:nvPr>
        </p:nvSpPr>
        <p:spPr>
          <a:xfrm>
            <a:off x="635000" y="-1181110"/>
            <a:ext cx="23114000" cy="154178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496036167_2890x1683.jpg"/>
          <p:cNvSpPr/>
          <p:nvPr>
            <p:ph type="pic" idx="21"/>
          </p:nvPr>
        </p:nvSpPr>
        <p:spPr>
          <a:xfrm>
            <a:off x="-38100" y="-267934"/>
            <a:ext cx="24472902" cy="14251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19200" y="3124200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pc="-220" sz="220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917700"/>
            <a:ext cx="21945600" cy="711200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19100800" y="8229600"/>
            <a:ext cx="4584700" cy="312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pPr/>
            <a:r>
              <a:t>Caption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Image"/>
          <p:cNvSpPr/>
          <p:nvPr>
            <p:ph type="pic" idx="21"/>
          </p:nvPr>
        </p:nvSpPr>
        <p:spPr>
          <a:xfrm>
            <a:off x="528828" y="0"/>
            <a:ext cx="17992344" cy="1200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35000" y="7937906"/>
            <a:ext cx="17780000" cy="5651592"/>
          </a:xfrm>
          <a:prstGeom prst="rect">
            <a:avLst/>
          </a:prstGeom>
        </p:spPr>
        <p:txBody>
          <a:bodyPr anchor="b"/>
          <a:lstStyle>
            <a:lvl1pPr algn="ctr" defTabSz="584200">
              <a:defRPr spc="-220" sz="22000">
                <a:solidFill>
                  <a:srgbClr val="FFD74C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5" name="Line"/>
          <p:cNvSpPr/>
          <p:nvPr/>
        </p:nvSpPr>
        <p:spPr>
          <a:xfrm>
            <a:off x="19169012" y="11874500"/>
            <a:ext cx="1549401" cy="0"/>
          </a:xfrm>
          <a:prstGeom prst="ellipse">
            <a:avLst/>
          </a:prstGeom>
          <a:ln w="254000">
            <a:solidFill>
              <a:srgbClr val="FFD74C"/>
            </a:solidFill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728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19200" y="2439639"/>
            <a:ext cx="8356600" cy="306829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Rectangle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sp>
        <p:nvSpPr>
          <p:cNvPr id="63" name="638623930_2326x1548.jpg"/>
          <p:cNvSpPr/>
          <p:nvPr>
            <p:ph type="pic" idx="21"/>
          </p:nvPr>
        </p:nvSpPr>
        <p:spPr>
          <a:xfrm>
            <a:off x="9156700" y="-38100"/>
            <a:ext cx="19693467" cy="1310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Author and Date"/>
          <p:cNvSpPr txBox="1"/>
          <p:nvPr>
            <p:ph type="body" sz="quarter" idx="22" hasCustomPrompt="1"/>
          </p:nvPr>
        </p:nvSpPr>
        <p:spPr>
          <a:xfrm>
            <a:off x="1219200" y="1574800"/>
            <a:ext cx="8356600" cy="77012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ction Title"/>
          <p:cNvSpPr txBox="1"/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>
              <a:defRPr spc="0" sz="14000">
                <a:solidFill>
                  <a:srgbClr val="FFFFFF"/>
                </a:soli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C6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40" sz="14000">
                <a:solidFill>
                  <a:srgbClr val="FFFFFF"/>
                </a:solidFill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3594100"/>
            <a:ext cx="21945600" cy="8902700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1pPr>
            <a:lvl2pPr marL="0" indent="4572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2pPr>
            <a:lvl3pPr marL="0" indent="9144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3pPr>
            <a:lvl4pPr marL="0" indent="13716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4pPr>
            <a:lvl5pPr marL="0" indent="18288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19200" y="3733800"/>
            <a:ext cx="21945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1219200" y="1219200"/>
            <a:ext cx="219456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9pPr>
    </p:titleStyle>
    <p:bodyStyle>
      <a:lvl1pPr marL="685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457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914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1371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18288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22860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2743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3200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3657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ilippo Ricasoli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Filippo Ricasoli</a:t>
            </a:r>
          </a:p>
        </p:txBody>
      </p:sp>
      <p:sp>
        <p:nvSpPr>
          <p:cNvPr id="151" name="Nederland"/>
          <p:cNvSpPr txBox="1"/>
          <p:nvPr>
            <p:ph type="subTitle" sz="quarter" idx="1"/>
          </p:nvPr>
        </p:nvSpPr>
        <p:spPr>
          <a:xfrm>
            <a:off x="1219200" y="8648129"/>
            <a:ext cx="21945600" cy="2095501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  <a:r>
              <a:t>Nederland</a:t>
            </a:r>
          </a:p>
        </p:txBody>
      </p:sp>
      <p:sp>
        <p:nvSpPr>
          <p:cNvPr id="152" name="Paesi Bassi"/>
          <p:cNvSpPr txBox="1"/>
          <p:nvPr>
            <p:ph type="ctrTitle"/>
          </p:nvPr>
        </p:nvSpPr>
        <p:spPr>
          <a:xfrm>
            <a:off x="1219200" y="4397213"/>
            <a:ext cx="21945600" cy="4102262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  <a:reflection blurRad="0" stA="50378" stPos="0" endA="0" endPos="40000" dist="0" dir="5400000" fadeDir="5400000" sx="100000" sy="-100000" kx="0" ky="0" algn="bl" rotWithShape="0"/>
          </a:effectLst>
        </p:spPr>
        <p:txBody>
          <a:bodyPr/>
          <a:lstStyle>
            <a:lvl1pPr>
              <a:defRPr spc="-241" sz="24100"/>
            </a:lvl1pPr>
          </a:lstStyle>
          <a:p>
            <a:pPr/>
            <a:r>
              <a:t>Paesi Bassi</a:t>
            </a:r>
          </a:p>
        </p:txBody>
      </p:sp>
      <p:grpSp>
        <p:nvGrpSpPr>
          <p:cNvPr id="155" name="Image Gallery"/>
          <p:cNvGrpSpPr/>
          <p:nvPr/>
        </p:nvGrpSpPr>
        <p:grpSpPr>
          <a:xfrm>
            <a:off x="14565355" y="3421647"/>
            <a:ext cx="6930812" cy="7431506"/>
            <a:chOff x="0" y="0"/>
            <a:chExt cx="6930810" cy="7431505"/>
          </a:xfrm>
        </p:grpSpPr>
        <p:pic>
          <p:nvPicPr>
            <p:cNvPr id="153" name="Screenshot 2025-03-02 at 17.46.38.png" descr="Screenshot 2025-03-02 at 17.46.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89" r="0" b="89"/>
            <a:stretch>
              <a:fillRect/>
            </a:stretch>
          </p:blipFill>
          <p:spPr>
            <a:xfrm>
              <a:off x="0" y="0"/>
              <a:ext cx="6930811" cy="68727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" name="Caption"/>
            <p:cNvSpPr/>
            <p:nvPr/>
          </p:nvSpPr>
          <p:spPr>
            <a:xfrm>
              <a:off x="0" y="6948905"/>
              <a:ext cx="6930811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apitale: Amsterda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Capitale: Amsterdam</a:t>
            </a:r>
          </a:p>
          <a:p>
            <a:pPr/>
            <a:r>
              <a:t>Governo: monarchia Costituzionale </a:t>
            </a:r>
          </a:p>
          <a:p>
            <a:pPr/>
            <a:r>
              <a:t>Lingua principale: Olandese</a:t>
            </a:r>
          </a:p>
          <a:p>
            <a:pPr/>
            <a:r>
              <a:t>Valuta: €</a:t>
            </a:r>
          </a:p>
          <a:p>
            <a:pPr/>
          </a:p>
          <a:p>
            <a:pPr/>
            <a:r>
              <a:t>Settore economici </a:t>
            </a:r>
          </a:p>
        </p:txBody>
      </p:sp>
      <p:sp>
        <p:nvSpPr>
          <p:cNvPr id="158" name="DATI IMPORTANTI"/>
          <p:cNvSpPr txBox="1"/>
          <p:nvPr>
            <p:ph type="title"/>
          </p:nvPr>
        </p:nvSpPr>
        <p:spPr>
          <a:xfrm>
            <a:off x="1219200" y="1219522"/>
            <a:ext cx="21945600" cy="2298701"/>
          </a:xfrm>
          <a:prstGeom prst="rect">
            <a:avLst/>
          </a:prstGeom>
          <a:effectLst>
            <a:outerShdw sx="100000" sy="100000" kx="0" ky="0" algn="b" rotWithShape="0" blurRad="482600" dist="232175" dir="19631608">
              <a:srgbClr val="000000">
                <a:alpha val="89994"/>
              </a:srgbClr>
            </a:outerShdw>
          </a:effectLst>
        </p:spPr>
        <p:txBody>
          <a:bodyPr/>
          <a:lstStyle/>
          <a:p>
            <a:pPr/>
            <a:r>
              <a:t>DATI IMPORTANTI</a:t>
            </a:r>
          </a:p>
        </p:txBody>
      </p:sp>
      <p:graphicFrame>
        <p:nvGraphicFramePr>
          <p:cNvPr id="159" name="2D Pie Chart"/>
          <p:cNvGraphicFramePr/>
          <p:nvPr/>
        </p:nvGraphicFramePr>
        <p:xfrm>
          <a:off x="13674115" y="5427331"/>
          <a:ext cx="6428210" cy="642821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ud Belgio, Est Germania…"/>
          <p:cNvSpPr txBox="1"/>
          <p:nvPr>
            <p:ph type="body" idx="1"/>
          </p:nvPr>
        </p:nvSpPr>
        <p:spPr>
          <a:xfrm>
            <a:off x="950830" y="2476500"/>
            <a:ext cx="21945601" cy="8763000"/>
          </a:xfrm>
          <a:prstGeom prst="rect">
            <a:avLst/>
          </a:prstGeom>
        </p:spPr>
        <p:txBody>
          <a:bodyPr/>
          <a:lstStyle/>
          <a:p>
            <a:pPr/>
            <a:r>
              <a:t>Sud Belgio, Est Germania</a:t>
            </a:r>
          </a:p>
          <a:p>
            <a:pPr/>
            <a:r>
              <a:t>Ovest e Nord Mare del Nord</a:t>
            </a:r>
          </a:p>
          <a:p>
            <a:pPr/>
            <a:r>
              <a:t>Territorio pianeggiante ed il 50% è sotto il livello del mare: paesi “bassi” </a:t>
            </a:r>
          </a:p>
          <a:p>
            <a:pPr/>
            <a:r>
              <a:t>Dighe + sistemi di pompaggio per impedire le inondazioni = </a:t>
            </a:r>
            <a:r>
              <a:rPr i="1" u="sng"/>
              <a:t>polder</a:t>
            </a:r>
            <a:endParaRPr i="1" u="sng"/>
          </a:p>
          <a:p>
            <a:pPr/>
            <a:r>
              <a:t>Fiumi più importanti sono il Reno e Mosa</a:t>
            </a:r>
          </a:p>
          <a:p>
            <a:pPr/>
            <a:r>
              <a:t>Clima atlantico </a:t>
            </a:r>
          </a:p>
        </p:txBody>
      </p:sp>
      <p:sp>
        <p:nvSpPr>
          <p:cNvPr id="162" name="territorio"/>
          <p:cNvSpPr txBox="1"/>
          <p:nvPr>
            <p:ph type="title"/>
          </p:nvPr>
        </p:nvSpPr>
        <p:spPr>
          <a:xfrm>
            <a:off x="950830" y="775256"/>
            <a:ext cx="21945601" cy="2298701"/>
          </a:xfrm>
          <a:prstGeom prst="rect">
            <a:avLst/>
          </a:prstGeom>
          <a:effectLst>
            <a:outerShdw sx="100000" sy="100000" kx="0" ky="0" algn="b" rotWithShape="0" blurRad="266700" dist="0" dir="5220000">
              <a:srgbClr val="000000">
                <a:alpha val="56919"/>
              </a:srgbClr>
            </a:outerShdw>
          </a:effectLst>
        </p:spPr>
        <p:txBody>
          <a:bodyPr/>
          <a:lstStyle>
            <a:lvl1pPr>
              <a:defRPr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defRPr>
            </a:lvl1pPr>
          </a:lstStyle>
          <a:p>
            <a:pPr/>
            <a:r>
              <a:t>territorio </a:t>
            </a:r>
          </a:p>
        </p:txBody>
      </p:sp>
      <p:grpSp>
        <p:nvGrpSpPr>
          <p:cNvPr id="165" name="Image Gallery"/>
          <p:cNvGrpSpPr/>
          <p:nvPr/>
        </p:nvGrpSpPr>
        <p:grpSpPr>
          <a:xfrm>
            <a:off x="14159358" y="7064509"/>
            <a:ext cx="7894846" cy="6209749"/>
            <a:chOff x="0" y="0"/>
            <a:chExt cx="7894844" cy="6209748"/>
          </a:xfrm>
        </p:grpSpPr>
        <p:pic>
          <p:nvPicPr>
            <p:cNvPr id="163" name="Screenshot 2025-03-02 at 18.13.36.png" descr="Screenshot 2025-03-02 at 18.13.3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42" t="0" r="1842" b="0"/>
            <a:stretch>
              <a:fillRect/>
            </a:stretch>
          </p:blipFill>
          <p:spPr>
            <a:xfrm>
              <a:off x="0" y="0"/>
              <a:ext cx="7894845" cy="5650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Caption"/>
            <p:cNvSpPr/>
            <p:nvPr/>
          </p:nvSpPr>
          <p:spPr>
            <a:xfrm>
              <a:off x="0" y="5727148"/>
              <a:ext cx="7894845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ensità di popolazione tra le più alta in Europ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Densità di popolazione tra le più alta in Europa</a:t>
            </a:r>
          </a:p>
          <a:p>
            <a:pPr/>
            <a:r>
              <a:t>Amsterdam (la città più importante)</a:t>
            </a:r>
          </a:p>
          <a:p>
            <a:pPr/>
            <a:r>
              <a:t>L’aia ospita il governo</a:t>
            </a:r>
          </a:p>
          <a:p>
            <a:pPr/>
            <a:r>
              <a:t>Società multietnica, 20% hanno genitori stranieri (molti provenienti dalle colonie olandesi - Indonesia, Suriname, ex Antille Olandesi)</a:t>
            </a:r>
          </a:p>
          <a:p>
            <a:pPr/>
            <a:r>
              <a:t>Quasi la metà è atea ma la religione più seguita è il cristianesimo. </a:t>
            </a:r>
          </a:p>
        </p:txBody>
      </p:sp>
      <p:sp>
        <p:nvSpPr>
          <p:cNvPr id="168" name="Societa"/>
          <p:cNvSpPr txBox="1"/>
          <p:nvPr>
            <p:ph type="title"/>
          </p:nvPr>
        </p:nvSpPr>
        <p:spPr>
          <a:xfrm>
            <a:off x="1549400" y="1219522"/>
            <a:ext cx="21945600" cy="2298701"/>
          </a:xfrm>
          <a:prstGeom prst="rect">
            <a:avLst/>
          </a:prstGeom>
          <a:effectLst>
            <a:outerShdw sx="100000" sy="100000" kx="0" ky="0" algn="b" rotWithShape="0" blurRad="266700" dist="191554" dir="5220000">
              <a:srgbClr val="000000">
                <a:alpha val="56919"/>
              </a:srgbClr>
            </a:outerShdw>
            <a:reflection blurRad="0" stA="50166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  <a:r>
              <a:t>Societa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vanzata, moderni sistemi di coltivazione (agricoltura) serre per la floricoltura e prodotti ortofrutticoli  🫑 🌶️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Avanzata, moderni sistemi di coltivazione (agricoltura) serre per la floricoltura e prodotti ortofrutticoli  🫑 🌶️ </a:t>
            </a:r>
          </a:p>
          <a:p>
            <a:pPr/>
            <a:r>
              <a:t>allevamento bovini = buona produzione di carne, latte, formaggi molto esportati</a:t>
            </a:r>
          </a:p>
          <a:p>
            <a:pPr/>
          </a:p>
          <a:p>
            <a:pPr/>
            <a:r>
              <a:t>Altissimo livello tecnologico              industria chimica, farmaceutico ed elettronico</a:t>
            </a:r>
          </a:p>
          <a:p>
            <a:pPr/>
            <a:r>
              <a:t>Sede di alcune multinazionali molto famose (Unilever, Shell, Philips)</a:t>
            </a:r>
          </a:p>
          <a:p>
            <a:pPr/>
            <a:r>
              <a:t>78,4% del PIL è contribuito dal settore terziario, con commercio Internazionale grazie sopratutto ad il porto di Rotterdam</a:t>
            </a:r>
          </a:p>
        </p:txBody>
      </p:sp>
      <p:sp>
        <p:nvSpPr>
          <p:cNvPr id="171" name="Economia"/>
          <p:cNvSpPr txBox="1"/>
          <p:nvPr>
            <p:ph type="title"/>
          </p:nvPr>
        </p:nvSpPr>
        <p:spPr>
          <a:xfrm>
            <a:off x="1219200" y="1219522"/>
            <a:ext cx="21945600" cy="2298701"/>
          </a:xfrm>
          <a:prstGeom prst="rect">
            <a:avLst/>
          </a:prstGeom>
          <a:effectLst>
            <a:outerShdw sx="100000" sy="100000" kx="0" ky="0" algn="b" rotWithShape="0" blurRad="190500" dist="65390" dir="20121408">
              <a:srgbClr val="000000">
                <a:alpha val="72887"/>
              </a:srgbClr>
            </a:outerShdw>
          </a:effectLst>
        </p:spPr>
        <p:txBody>
          <a:bodyPr/>
          <a:lstStyle/>
          <a:p>
            <a:pPr/>
            <a:r>
              <a:t>Economia</a:t>
            </a:r>
          </a:p>
        </p:txBody>
      </p:sp>
      <p:sp>
        <p:nvSpPr>
          <p:cNvPr id="172" name="Line"/>
          <p:cNvSpPr/>
          <p:nvPr/>
        </p:nvSpPr>
        <p:spPr>
          <a:xfrm>
            <a:off x="8898625" y="7188200"/>
            <a:ext cx="1439176" cy="0"/>
          </a:xfrm>
          <a:prstGeom prst="line">
            <a:avLst/>
          </a:prstGeom>
          <a:ln w="254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175" name="Image Gallery"/>
          <p:cNvGrpSpPr/>
          <p:nvPr/>
        </p:nvGrpSpPr>
        <p:grpSpPr>
          <a:xfrm>
            <a:off x="19516631" y="9313363"/>
            <a:ext cx="3648169" cy="3259637"/>
            <a:chOff x="0" y="0"/>
            <a:chExt cx="3648168" cy="3259636"/>
          </a:xfrm>
        </p:grpSpPr>
        <p:pic>
          <p:nvPicPr>
            <p:cNvPr id="173" name="Screenshot 2025-03-02 at 19.34.31.png" descr="Screenshot 2025-03-02 at 19.34.3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631" t="0" r="4631" b="0"/>
            <a:stretch>
              <a:fillRect/>
            </a:stretch>
          </p:blipFill>
          <p:spPr>
            <a:xfrm>
              <a:off x="0" y="0"/>
              <a:ext cx="3648169" cy="27008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Caption"/>
            <p:cNvSpPr/>
            <p:nvPr/>
          </p:nvSpPr>
          <p:spPr>
            <a:xfrm>
              <a:off x="0" y="2777036"/>
              <a:ext cx="3648169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Amsterdam ha oltre 20 milioni di visitatori all’anno (misure di contenimento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Amsterdam ha oltre 20 milioni di visitatori all’anno (misure di contenimento)</a:t>
            </a:r>
          </a:p>
          <a:p>
            <a:pPr/>
            <a:r>
              <a:t>Kinderdijk è uno dei mulini a vento perfettamente funzionante e conservato (sito UNESCO)</a:t>
            </a:r>
          </a:p>
          <a:p>
            <a:pPr/>
            <a:r>
              <a:t>L’Olanda ha più musei per km2 di qualsiasi altro paese, ci sono oltre 1000 musei che accolgono 2 milioni di visitatori all’anno</a:t>
            </a:r>
          </a:p>
        </p:txBody>
      </p:sp>
      <p:sp>
        <p:nvSpPr>
          <p:cNvPr id="178" name="TURISMO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368300" dist="260686" dir="20121408">
              <a:srgbClr val="000000">
                <a:alpha val="72887"/>
              </a:srgbClr>
            </a:outerShdw>
          </a:effectLst>
        </p:spPr>
        <p:txBody>
          <a:bodyPr/>
          <a:lstStyle/>
          <a:p>
            <a:pPr/>
            <a:r>
              <a:t>TURISMO </a:t>
            </a:r>
          </a:p>
        </p:txBody>
      </p:sp>
      <p:grpSp>
        <p:nvGrpSpPr>
          <p:cNvPr id="181" name="Image Gallery"/>
          <p:cNvGrpSpPr/>
          <p:nvPr/>
        </p:nvGrpSpPr>
        <p:grpSpPr>
          <a:xfrm>
            <a:off x="9415478" y="8048773"/>
            <a:ext cx="6510322" cy="4651227"/>
            <a:chOff x="0" y="0"/>
            <a:chExt cx="6510321" cy="4651226"/>
          </a:xfrm>
        </p:grpSpPr>
        <p:pic>
          <p:nvPicPr>
            <p:cNvPr id="179" name="Screenshot 2025-03-02 at 17.47.19.png" descr="Screenshot 2025-03-02 at 17.47.1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9510" r="0" b="9510"/>
            <a:stretch>
              <a:fillRect/>
            </a:stretch>
          </p:blipFill>
          <p:spPr>
            <a:xfrm>
              <a:off x="0" y="0"/>
              <a:ext cx="6510322" cy="4092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Caption"/>
            <p:cNvSpPr/>
            <p:nvPr/>
          </p:nvSpPr>
          <p:spPr>
            <a:xfrm>
              <a:off x="0" y="4168626"/>
              <a:ext cx="6510322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ne"/>
          <p:cNvSpPr/>
          <p:nvPr/>
        </p:nvSpPr>
        <p:spPr>
          <a:xfrm flipH="1" flipV="1">
            <a:off x="7656705" y="4657621"/>
            <a:ext cx="1450132" cy="981180"/>
          </a:xfrm>
          <a:prstGeom prst="line">
            <a:avLst/>
          </a:prstGeom>
          <a:ln w="254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4" name="Line"/>
          <p:cNvSpPr/>
          <p:nvPr/>
        </p:nvSpPr>
        <p:spPr>
          <a:xfrm flipH="1">
            <a:off x="8091032" y="7537845"/>
            <a:ext cx="1246771" cy="1246771"/>
          </a:xfrm>
          <a:prstGeom prst="line">
            <a:avLst/>
          </a:prstGeom>
          <a:ln w="254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5" name="Line"/>
          <p:cNvSpPr/>
          <p:nvPr/>
        </p:nvSpPr>
        <p:spPr>
          <a:xfrm flipV="1">
            <a:off x="11719602" y="3533345"/>
            <a:ext cx="1" cy="1523049"/>
          </a:xfrm>
          <a:prstGeom prst="line">
            <a:avLst/>
          </a:prstGeom>
          <a:ln w="254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6" name="Line"/>
          <p:cNvSpPr/>
          <p:nvPr/>
        </p:nvSpPr>
        <p:spPr>
          <a:xfrm flipV="1">
            <a:off x="14350999" y="4196422"/>
            <a:ext cx="1270001" cy="1270001"/>
          </a:xfrm>
          <a:prstGeom prst="line">
            <a:avLst/>
          </a:prstGeom>
          <a:ln w="254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7" name="Line"/>
          <p:cNvSpPr/>
          <p:nvPr/>
        </p:nvSpPr>
        <p:spPr>
          <a:xfrm>
            <a:off x="11719602" y="7936597"/>
            <a:ext cx="1" cy="1462720"/>
          </a:xfrm>
          <a:prstGeom prst="line">
            <a:avLst/>
          </a:prstGeom>
          <a:ln w="254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8" name="Line"/>
          <p:cNvSpPr/>
          <p:nvPr/>
        </p:nvSpPr>
        <p:spPr>
          <a:xfrm>
            <a:off x="14838181" y="7563013"/>
            <a:ext cx="1196435" cy="1196435"/>
          </a:xfrm>
          <a:prstGeom prst="line">
            <a:avLst/>
          </a:prstGeom>
          <a:ln w="254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9" name="Text"/>
          <p:cNvSpPr txBox="1"/>
          <p:nvPr/>
        </p:nvSpPr>
        <p:spPr>
          <a:xfrm>
            <a:off x="31649339" y="1536699"/>
            <a:ext cx="607722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90" name="Slide bullet text"/>
          <p:cNvSpPr txBox="1"/>
          <p:nvPr>
            <p:ph type="body" idx="1"/>
          </p:nvPr>
        </p:nvSpPr>
        <p:spPr>
          <a:xfrm>
            <a:off x="-26225730" y="1405884"/>
            <a:ext cx="21945601" cy="1232663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Più di 100km di canali ad Amsterdam con + di 1500 ponti"/>
          <p:cNvSpPr/>
          <p:nvPr/>
        </p:nvSpPr>
        <p:spPr>
          <a:xfrm>
            <a:off x="1498600" y="946946"/>
            <a:ext cx="6156900" cy="4641096"/>
          </a:xfrm>
          <a:prstGeom prst="ellipse">
            <a:avLst/>
          </a:prstGeom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-"/>
              <a:defRPr b="1" sz="2800">
                <a:solidFill>
                  <a:srgbClr val="53585F"/>
                </a:solidFill>
              </a:defRPr>
            </a:lvl1pPr>
          </a:lstStyle>
          <a:p>
            <a:pPr/>
            <a:r>
              <a:t>Più di 100km di canali ad Amsterdam con + di 1500 ponti</a:t>
            </a:r>
          </a:p>
        </p:txBody>
      </p:sp>
      <p:sp>
        <p:nvSpPr>
          <p:cNvPr id="192" name="Rotterdam è il porto più grande d’Europa"/>
          <p:cNvSpPr/>
          <p:nvPr/>
        </p:nvSpPr>
        <p:spPr>
          <a:xfrm>
            <a:off x="16205200" y="8664369"/>
            <a:ext cx="5296479" cy="3568275"/>
          </a:xfrm>
          <a:prstGeom prst="ellipse">
            <a:avLst/>
          </a:prstGeom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-"/>
              <a:defRPr b="1" sz="2800">
                <a:solidFill>
                  <a:srgbClr val="53585F"/>
                </a:solidFill>
              </a:defRPr>
            </a:lvl1pPr>
          </a:lstStyle>
          <a:p>
            <a:pPr/>
            <a:r>
              <a:t>Rotterdam è il porto più grande d’Europa</a:t>
            </a:r>
          </a:p>
        </p:txBody>
      </p:sp>
      <p:sp>
        <p:nvSpPr>
          <p:cNvPr id="193" name="In primavera il Keukenhof è il giardino di fiori più grande al mondo, aperto solo 2 mesi a l’anno."/>
          <p:cNvSpPr/>
          <p:nvPr/>
        </p:nvSpPr>
        <p:spPr>
          <a:xfrm>
            <a:off x="15986904" y="1483357"/>
            <a:ext cx="5296480" cy="3568274"/>
          </a:xfrm>
          <a:prstGeom prst="ellipse">
            <a:avLst/>
          </a:prstGeom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57200" indent="-4572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-"/>
              <a:defRPr b="1" sz="4200">
                <a:solidFill>
                  <a:srgbClr val="53585F"/>
                </a:solidFill>
              </a:defRPr>
            </a:pPr>
            <a:r>
              <a:rPr sz="2800"/>
              <a:t>In primavera il</a:t>
            </a:r>
            <a:r>
              <a:t> </a:t>
            </a:r>
            <a:r>
              <a:rPr sz="2800"/>
              <a:t>Keukenhof è il giardino di fiori più grande al mondo, aperto solo 2 mesi a l’anno.</a:t>
            </a:r>
          </a:p>
        </p:txBody>
      </p:sp>
      <p:sp>
        <p:nvSpPr>
          <p:cNvPr id="194" name="Il padre della microbiologia Antoni van Leeuwenhoek ha perfezionato il microscopio"/>
          <p:cNvSpPr/>
          <p:nvPr/>
        </p:nvSpPr>
        <p:spPr>
          <a:xfrm>
            <a:off x="2432212" y="8435769"/>
            <a:ext cx="5296480" cy="3568275"/>
          </a:xfrm>
          <a:prstGeom prst="ellipse">
            <a:avLst/>
          </a:prstGeom>
          <a:ln>
            <a:solidFill>
              <a:srgbClr val="000000">
                <a:alpha val="80621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-"/>
              <a:defRPr b="1" sz="2900">
                <a:solidFill>
                  <a:srgbClr val="53585F"/>
                </a:solidFill>
              </a:defRPr>
            </a:lvl1pPr>
          </a:lstStyle>
          <a:p>
            <a:pPr/>
            <a:r>
              <a:t>Il padre della microbiologia Antoni van Leeuwenhoek ha perfezionato il microscopio</a:t>
            </a:r>
          </a:p>
        </p:txBody>
      </p:sp>
      <p:sp>
        <p:nvSpPr>
          <p:cNvPr id="195" name="Il WIFI è stato inventato all’università di Delft!!!!!!"/>
          <p:cNvSpPr/>
          <p:nvPr/>
        </p:nvSpPr>
        <p:spPr>
          <a:xfrm>
            <a:off x="9071363" y="9575164"/>
            <a:ext cx="5296479" cy="3568275"/>
          </a:xfrm>
          <a:prstGeom prst="ellipse">
            <a:avLst/>
          </a:prstGeom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685800" indent="-685800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-"/>
              <a:defRPr b="1" sz="2900">
                <a:solidFill>
                  <a:srgbClr val="53585F"/>
                </a:solidFill>
              </a:defRPr>
            </a:lvl1pPr>
          </a:lstStyle>
          <a:p>
            <a:pPr/>
            <a:r>
              <a:t>Il WIFI è stato inventato all’università di Delft!!!!!!</a:t>
            </a:r>
          </a:p>
        </p:txBody>
      </p:sp>
      <p:sp>
        <p:nvSpPr>
          <p:cNvPr id="196" name="Le bici sono il vero mezzo di trasporto, 23 milioni di 🚴 (più delle persone)"/>
          <p:cNvSpPr/>
          <p:nvPr/>
        </p:nvSpPr>
        <p:spPr>
          <a:xfrm>
            <a:off x="9071363" y="166161"/>
            <a:ext cx="5296479" cy="3568275"/>
          </a:xfrm>
          <a:prstGeom prst="ellipse">
            <a:avLst/>
          </a:prstGeom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89857" indent="-489857" algn="l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-"/>
              <a:defRPr b="1" sz="4200">
                <a:solidFill>
                  <a:srgbClr val="53585F"/>
                </a:solidFill>
              </a:defRPr>
            </a:pPr>
            <a:r>
              <a:rPr sz="3000"/>
              <a:t>Le bici sono il vero mezzo di trasporto, 23 milioni di 🚴 </a:t>
            </a:r>
            <a:r>
              <a:rPr sz="2800"/>
              <a:t>(più delle </a:t>
            </a:r>
            <a:r>
              <a:rPr sz="3000"/>
              <a:t>persone)</a:t>
            </a:r>
          </a:p>
        </p:txBody>
      </p:sp>
      <p:sp>
        <p:nvSpPr>
          <p:cNvPr id="197" name="curiosità"/>
          <p:cNvSpPr txBox="1"/>
          <p:nvPr>
            <p:ph type="title"/>
          </p:nvPr>
        </p:nvSpPr>
        <p:spPr>
          <a:xfrm>
            <a:off x="10359754" y="5810236"/>
            <a:ext cx="3009985" cy="128271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algn="ctr">
              <a:lnSpc>
                <a:spcPct val="120000"/>
              </a:lnSpc>
              <a:defRPr spc="0" sz="3000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rPr sz="4200"/>
              <a:t>curiosità</a:t>
            </a:r>
            <a:r>
              <a:t> </a:t>
            </a:r>
          </a:p>
        </p:txBody>
      </p:sp>
      <p:grpSp>
        <p:nvGrpSpPr>
          <p:cNvPr id="200" name="Image Gallery"/>
          <p:cNvGrpSpPr/>
          <p:nvPr/>
        </p:nvGrpSpPr>
        <p:grpSpPr>
          <a:xfrm>
            <a:off x="19358261" y="5229686"/>
            <a:ext cx="3009986" cy="3409013"/>
            <a:chOff x="0" y="0"/>
            <a:chExt cx="3009984" cy="3409011"/>
          </a:xfrm>
        </p:grpSpPr>
        <p:pic>
          <p:nvPicPr>
            <p:cNvPr id="198" name="Screenshot 2025-03-02 at 17.47.46.png" descr="Screenshot 2025-03-02 at 17.47.4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3850" t="0" r="13850" b="0"/>
            <a:stretch>
              <a:fillRect/>
            </a:stretch>
          </p:blipFill>
          <p:spPr>
            <a:xfrm>
              <a:off x="0" y="0"/>
              <a:ext cx="3009985" cy="2850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" name="Caption"/>
            <p:cNvSpPr/>
            <p:nvPr/>
          </p:nvSpPr>
          <p:spPr>
            <a:xfrm>
              <a:off x="0" y="2926411"/>
              <a:ext cx="3009985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Caption</a:t>
              </a:r>
            </a:p>
          </p:txBody>
        </p:sp>
      </p:grpSp>
      <p:grpSp>
        <p:nvGrpSpPr>
          <p:cNvPr id="203" name="Image Gallery"/>
          <p:cNvGrpSpPr/>
          <p:nvPr/>
        </p:nvGrpSpPr>
        <p:grpSpPr>
          <a:xfrm>
            <a:off x="821575" y="5828363"/>
            <a:ext cx="3549657" cy="2618074"/>
            <a:chOff x="0" y="0"/>
            <a:chExt cx="3549656" cy="2618072"/>
          </a:xfrm>
        </p:grpSpPr>
        <p:pic>
          <p:nvPicPr>
            <p:cNvPr id="201" name="Screenshot 2025-03-02 at 19.37.16.png" descr="Screenshot 2025-03-02 at 19.37.1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6823" r="0" b="6823"/>
            <a:stretch>
              <a:fillRect/>
            </a:stretch>
          </p:blipFill>
          <p:spPr>
            <a:xfrm>
              <a:off x="0" y="0"/>
              <a:ext cx="3549657" cy="20592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Caption"/>
            <p:cNvSpPr/>
            <p:nvPr/>
          </p:nvSpPr>
          <p:spPr>
            <a:xfrm>
              <a:off x="0" y="2135472"/>
              <a:ext cx="3549657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5_BoldColor_ISO">
  <a:themeElements>
    <a:clrScheme name="25_BoldColor_ISO">
      <a:dk1>
        <a:srgbClr val="000000"/>
      </a:dk1>
      <a:lt1>
        <a:srgbClr val="00BFF3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5_BoldColor_ISO">
  <a:themeElements>
    <a:clrScheme name="25_BoldColor_ISO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