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0" r:id="rId5"/>
    <p:sldId id="309" r:id="rId6"/>
    <p:sldId id="311" r:id="rId7"/>
    <p:sldId id="312" r:id="rId8"/>
    <p:sldId id="318" r:id="rId9"/>
    <p:sldId id="319" r:id="rId10"/>
    <p:sldId id="306" r:id="rId11"/>
    <p:sldId id="305" r:id="rId12"/>
    <p:sldId id="314" r:id="rId13"/>
    <p:sldId id="303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8"/>
    <a:srgbClr val="47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01741-E41B-41B7-BBF9-5B97E0D5192E}" v="1395" dt="2025-03-08T11:28:06.793"/>
    <p1510:client id="{380FF6B5-2063-4640-9C8C-159C55CF7C3C}" v="401" dt="2025-03-08T10:47:04.627"/>
    <p1510:client id="{46791916-CE5F-48B7-814A-786AF6B94831}" v="901" dt="2025-03-09T10:47:01.966"/>
  </p1510:revLst>
</p1510:revInfo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8" autoAdjust="0"/>
    <p:restoredTop sz="95394" autoAdjust="0"/>
  </p:normalViewPr>
  <p:slideViewPr>
    <p:cSldViewPr snapToGrid="0">
      <p:cViewPr varScale="1">
        <p:scale>
          <a:sx n="70" d="100"/>
          <a:sy n="70" d="100"/>
        </p:scale>
        <p:origin x="84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7A2D4-8B54-4273-8270-6F4F52DFC8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it-IT"/>
        </a:p>
      </dgm:t>
    </dgm:pt>
    <dgm:pt modelId="{BE0624B5-7487-4AE0-8EC6-9CF5E2C280D7}">
      <dgm:prSet phldrT="[Testo]" phldr="1"/>
      <dgm:spPr/>
      <dgm:t>
        <a:bodyPr/>
        <a:lstStyle/>
        <a:p>
          <a:endParaRPr lang="it-IT"/>
        </a:p>
      </dgm:t>
    </dgm:pt>
    <dgm:pt modelId="{EDE6EC86-9D51-4C41-9937-1F78AEDFA53E}" type="parTrans" cxnId="{DED2633B-7067-483B-99AF-C7B834CD29A3}">
      <dgm:prSet/>
      <dgm:spPr/>
      <dgm:t>
        <a:bodyPr/>
        <a:lstStyle/>
        <a:p>
          <a:endParaRPr lang="it-IT"/>
        </a:p>
      </dgm:t>
    </dgm:pt>
    <dgm:pt modelId="{877DD6F2-4F79-4473-B7EB-29A3D22EF3DB}" type="sibTrans" cxnId="{DED2633B-7067-483B-99AF-C7B834CD29A3}">
      <dgm:prSet/>
      <dgm:spPr/>
      <dgm:t>
        <a:bodyPr/>
        <a:lstStyle/>
        <a:p>
          <a:endParaRPr lang="it-IT"/>
        </a:p>
      </dgm:t>
    </dgm:pt>
    <dgm:pt modelId="{EC2E77BE-C77C-4756-8A63-84B6CA6C4088}">
      <dgm:prSet phldrT="[Testo]" phldr="1"/>
      <dgm:spPr/>
      <dgm:t>
        <a:bodyPr/>
        <a:lstStyle/>
        <a:p>
          <a:endParaRPr lang="it-IT"/>
        </a:p>
      </dgm:t>
    </dgm:pt>
    <dgm:pt modelId="{EE72454B-ABF3-4282-B902-B61B02770935}" type="parTrans" cxnId="{66A67E82-11D4-4E10-9833-120981848961}">
      <dgm:prSet/>
      <dgm:spPr/>
      <dgm:t>
        <a:bodyPr/>
        <a:lstStyle/>
        <a:p>
          <a:endParaRPr lang="it-IT"/>
        </a:p>
      </dgm:t>
    </dgm:pt>
    <dgm:pt modelId="{31F1EA8A-5138-4B47-A6E4-184CAB0E4BCF}" type="sibTrans" cxnId="{66A67E82-11D4-4E10-9833-120981848961}">
      <dgm:prSet/>
      <dgm:spPr/>
      <dgm:t>
        <a:bodyPr/>
        <a:lstStyle/>
        <a:p>
          <a:endParaRPr lang="it-IT"/>
        </a:p>
      </dgm:t>
    </dgm:pt>
    <dgm:pt modelId="{F520DAB0-16B4-4B65-B17E-BF8FCB6D0606}">
      <dgm:prSet phldrT="[Testo]" phldr="1"/>
      <dgm:spPr/>
      <dgm:t>
        <a:bodyPr/>
        <a:lstStyle/>
        <a:p>
          <a:endParaRPr lang="it-IT"/>
        </a:p>
      </dgm:t>
    </dgm:pt>
    <dgm:pt modelId="{AFC61A16-E135-4A9F-BFC0-EBA3353B40C8}" type="parTrans" cxnId="{B5465A5F-BA40-457E-87A9-67DE09088DD5}">
      <dgm:prSet/>
      <dgm:spPr/>
      <dgm:t>
        <a:bodyPr/>
        <a:lstStyle/>
        <a:p>
          <a:endParaRPr lang="it-IT"/>
        </a:p>
      </dgm:t>
    </dgm:pt>
    <dgm:pt modelId="{E441E407-3251-420F-94E5-DA24EFADE2A6}" type="sibTrans" cxnId="{B5465A5F-BA40-457E-87A9-67DE09088DD5}">
      <dgm:prSet/>
      <dgm:spPr/>
      <dgm:t>
        <a:bodyPr/>
        <a:lstStyle/>
        <a:p>
          <a:endParaRPr lang="it-IT"/>
        </a:p>
      </dgm:t>
    </dgm:pt>
    <dgm:pt modelId="{B135BC03-B91C-45F9-A30C-C3464FEA8C11}">
      <dgm:prSet phldrT="[Testo]" phldr="1"/>
      <dgm:spPr/>
      <dgm:t>
        <a:bodyPr/>
        <a:lstStyle/>
        <a:p>
          <a:endParaRPr lang="it-IT"/>
        </a:p>
      </dgm:t>
    </dgm:pt>
    <dgm:pt modelId="{AD7FD960-18C7-4253-972D-73053D3213F4}" type="parTrans" cxnId="{242338BD-F518-44CC-A567-57CEA5D2C749}">
      <dgm:prSet/>
      <dgm:spPr/>
      <dgm:t>
        <a:bodyPr/>
        <a:lstStyle/>
        <a:p>
          <a:endParaRPr lang="it-IT"/>
        </a:p>
      </dgm:t>
    </dgm:pt>
    <dgm:pt modelId="{C45396AA-DB68-4AEC-866B-73F8A710A218}" type="sibTrans" cxnId="{242338BD-F518-44CC-A567-57CEA5D2C749}">
      <dgm:prSet/>
      <dgm:spPr/>
      <dgm:t>
        <a:bodyPr/>
        <a:lstStyle/>
        <a:p>
          <a:endParaRPr lang="it-IT"/>
        </a:p>
      </dgm:t>
    </dgm:pt>
    <dgm:pt modelId="{2D0184CB-026D-44A2-AD0B-A1D69E06654B}">
      <dgm:prSet phldrT="[Testo]" phldr="1"/>
      <dgm:spPr/>
      <dgm:t>
        <a:bodyPr/>
        <a:lstStyle/>
        <a:p>
          <a:endParaRPr lang="it-IT"/>
        </a:p>
      </dgm:t>
    </dgm:pt>
    <dgm:pt modelId="{92E48436-1EB0-4270-A85A-D57FAC7F19C1}" type="parTrans" cxnId="{9A6C4C7B-9C3B-463F-8F45-B4176AD61CAC}">
      <dgm:prSet/>
      <dgm:spPr/>
      <dgm:t>
        <a:bodyPr/>
        <a:lstStyle/>
        <a:p>
          <a:endParaRPr lang="it-IT"/>
        </a:p>
      </dgm:t>
    </dgm:pt>
    <dgm:pt modelId="{54327504-5CD2-44CD-AF4A-1F6208E2DE32}" type="sibTrans" cxnId="{9A6C4C7B-9C3B-463F-8F45-B4176AD61CAC}">
      <dgm:prSet/>
      <dgm:spPr/>
      <dgm:t>
        <a:bodyPr/>
        <a:lstStyle/>
        <a:p>
          <a:endParaRPr lang="it-IT"/>
        </a:p>
      </dgm:t>
    </dgm:pt>
    <dgm:pt modelId="{95640131-3A6B-4FA5-A65A-EE68FB12BDDA}" type="pres">
      <dgm:prSet presAssocID="{CA57A2D4-8B54-4273-8270-6F4F52DFC8AA}" presName="diagram" presStyleCnt="0">
        <dgm:presLayoutVars>
          <dgm:dir/>
          <dgm:resizeHandles val="exact"/>
        </dgm:presLayoutVars>
      </dgm:prSet>
      <dgm:spPr/>
    </dgm:pt>
    <dgm:pt modelId="{87303682-D532-4E68-A6A6-53A62CEA73F7}" type="pres">
      <dgm:prSet presAssocID="{BE0624B5-7487-4AE0-8EC6-9CF5E2C280D7}" presName="node" presStyleLbl="node1" presStyleIdx="0" presStyleCnt="5">
        <dgm:presLayoutVars>
          <dgm:bulletEnabled val="1"/>
        </dgm:presLayoutVars>
      </dgm:prSet>
      <dgm:spPr/>
    </dgm:pt>
    <dgm:pt modelId="{80951F4C-D0D1-414A-8F8D-7B5926855324}" type="pres">
      <dgm:prSet presAssocID="{877DD6F2-4F79-4473-B7EB-29A3D22EF3DB}" presName="sibTrans" presStyleCnt="0"/>
      <dgm:spPr/>
    </dgm:pt>
    <dgm:pt modelId="{3BEAD85B-7948-4A7E-B4B9-0C6F6FC046D2}" type="pres">
      <dgm:prSet presAssocID="{EC2E77BE-C77C-4756-8A63-84B6CA6C4088}" presName="node" presStyleLbl="node1" presStyleIdx="1" presStyleCnt="5">
        <dgm:presLayoutVars>
          <dgm:bulletEnabled val="1"/>
        </dgm:presLayoutVars>
      </dgm:prSet>
      <dgm:spPr/>
    </dgm:pt>
    <dgm:pt modelId="{523285F9-8EF8-4202-A70C-BB41DA721BDC}" type="pres">
      <dgm:prSet presAssocID="{31F1EA8A-5138-4B47-A6E4-184CAB0E4BCF}" presName="sibTrans" presStyleCnt="0"/>
      <dgm:spPr/>
    </dgm:pt>
    <dgm:pt modelId="{753F38B7-82D8-4E5F-A26F-2AB7E8EB7E66}" type="pres">
      <dgm:prSet presAssocID="{F520DAB0-16B4-4B65-B17E-BF8FCB6D0606}" presName="node" presStyleLbl="node1" presStyleIdx="2" presStyleCnt="5">
        <dgm:presLayoutVars>
          <dgm:bulletEnabled val="1"/>
        </dgm:presLayoutVars>
      </dgm:prSet>
      <dgm:spPr/>
    </dgm:pt>
    <dgm:pt modelId="{FAC32248-1430-4A1B-857C-E26484747F9F}" type="pres">
      <dgm:prSet presAssocID="{E441E407-3251-420F-94E5-DA24EFADE2A6}" presName="sibTrans" presStyleCnt="0"/>
      <dgm:spPr/>
    </dgm:pt>
    <dgm:pt modelId="{EB9E017B-6D87-453B-BFC2-D6CFD4E8F948}" type="pres">
      <dgm:prSet presAssocID="{B135BC03-B91C-45F9-A30C-C3464FEA8C11}" presName="node" presStyleLbl="node1" presStyleIdx="3" presStyleCnt="5">
        <dgm:presLayoutVars>
          <dgm:bulletEnabled val="1"/>
        </dgm:presLayoutVars>
      </dgm:prSet>
      <dgm:spPr/>
    </dgm:pt>
    <dgm:pt modelId="{A3DCD337-42A7-4609-9DBF-4958CBA86DD4}" type="pres">
      <dgm:prSet presAssocID="{C45396AA-DB68-4AEC-866B-73F8A710A218}" presName="sibTrans" presStyleCnt="0"/>
      <dgm:spPr/>
    </dgm:pt>
    <dgm:pt modelId="{6059A605-3A19-4189-BDAB-8F8EDFD7997E}" type="pres">
      <dgm:prSet presAssocID="{2D0184CB-026D-44A2-AD0B-A1D69E06654B}" presName="node" presStyleLbl="node1" presStyleIdx="4" presStyleCnt="5">
        <dgm:presLayoutVars>
          <dgm:bulletEnabled val="1"/>
        </dgm:presLayoutVars>
      </dgm:prSet>
      <dgm:spPr/>
    </dgm:pt>
  </dgm:ptLst>
  <dgm:cxnLst>
    <dgm:cxn modelId="{B4CDB522-ADC0-4AB9-BCB9-D6986856EE17}" type="presOf" srcId="{BE0624B5-7487-4AE0-8EC6-9CF5E2C280D7}" destId="{87303682-D532-4E68-A6A6-53A62CEA73F7}" srcOrd="0" destOrd="0" presId="urn:microsoft.com/office/officeart/2005/8/layout/default"/>
    <dgm:cxn modelId="{DED2633B-7067-483B-99AF-C7B834CD29A3}" srcId="{CA57A2D4-8B54-4273-8270-6F4F52DFC8AA}" destId="{BE0624B5-7487-4AE0-8EC6-9CF5E2C280D7}" srcOrd="0" destOrd="0" parTransId="{EDE6EC86-9D51-4C41-9937-1F78AEDFA53E}" sibTransId="{877DD6F2-4F79-4473-B7EB-29A3D22EF3DB}"/>
    <dgm:cxn modelId="{1DF5043E-591C-4EF3-810D-396408AC3280}" type="presOf" srcId="{B135BC03-B91C-45F9-A30C-C3464FEA8C11}" destId="{EB9E017B-6D87-453B-BFC2-D6CFD4E8F948}" srcOrd="0" destOrd="0" presId="urn:microsoft.com/office/officeart/2005/8/layout/default"/>
    <dgm:cxn modelId="{B5465A5F-BA40-457E-87A9-67DE09088DD5}" srcId="{CA57A2D4-8B54-4273-8270-6F4F52DFC8AA}" destId="{F520DAB0-16B4-4B65-B17E-BF8FCB6D0606}" srcOrd="2" destOrd="0" parTransId="{AFC61A16-E135-4A9F-BFC0-EBA3353B40C8}" sibTransId="{E441E407-3251-420F-94E5-DA24EFADE2A6}"/>
    <dgm:cxn modelId="{B768DD6A-4E19-49E6-9CA8-514C68453206}" type="presOf" srcId="{2D0184CB-026D-44A2-AD0B-A1D69E06654B}" destId="{6059A605-3A19-4189-BDAB-8F8EDFD7997E}" srcOrd="0" destOrd="0" presId="urn:microsoft.com/office/officeart/2005/8/layout/default"/>
    <dgm:cxn modelId="{9A6C4C7B-9C3B-463F-8F45-B4176AD61CAC}" srcId="{CA57A2D4-8B54-4273-8270-6F4F52DFC8AA}" destId="{2D0184CB-026D-44A2-AD0B-A1D69E06654B}" srcOrd="4" destOrd="0" parTransId="{92E48436-1EB0-4270-A85A-D57FAC7F19C1}" sibTransId="{54327504-5CD2-44CD-AF4A-1F6208E2DE32}"/>
    <dgm:cxn modelId="{66A67E82-11D4-4E10-9833-120981848961}" srcId="{CA57A2D4-8B54-4273-8270-6F4F52DFC8AA}" destId="{EC2E77BE-C77C-4756-8A63-84B6CA6C4088}" srcOrd="1" destOrd="0" parTransId="{EE72454B-ABF3-4282-B902-B61B02770935}" sibTransId="{31F1EA8A-5138-4B47-A6E4-184CAB0E4BCF}"/>
    <dgm:cxn modelId="{EEE0E9AD-875A-465C-984B-E1F810093710}" type="presOf" srcId="{F520DAB0-16B4-4B65-B17E-BF8FCB6D0606}" destId="{753F38B7-82D8-4E5F-A26F-2AB7E8EB7E66}" srcOrd="0" destOrd="0" presId="urn:microsoft.com/office/officeart/2005/8/layout/default"/>
    <dgm:cxn modelId="{242338BD-F518-44CC-A567-57CEA5D2C749}" srcId="{CA57A2D4-8B54-4273-8270-6F4F52DFC8AA}" destId="{B135BC03-B91C-45F9-A30C-C3464FEA8C11}" srcOrd="3" destOrd="0" parTransId="{AD7FD960-18C7-4253-972D-73053D3213F4}" sibTransId="{C45396AA-DB68-4AEC-866B-73F8A710A218}"/>
    <dgm:cxn modelId="{A81F6BDC-C3C4-4B3B-B2EE-D26F40C0C963}" type="presOf" srcId="{EC2E77BE-C77C-4756-8A63-84B6CA6C4088}" destId="{3BEAD85B-7948-4A7E-B4B9-0C6F6FC046D2}" srcOrd="0" destOrd="0" presId="urn:microsoft.com/office/officeart/2005/8/layout/default"/>
    <dgm:cxn modelId="{B3ADFDF5-CB18-423E-8573-1FBC84D7B511}" type="presOf" srcId="{CA57A2D4-8B54-4273-8270-6F4F52DFC8AA}" destId="{95640131-3A6B-4FA5-A65A-EE68FB12BDDA}" srcOrd="0" destOrd="0" presId="urn:microsoft.com/office/officeart/2005/8/layout/default"/>
    <dgm:cxn modelId="{C18F99C3-6628-47D8-828B-A23431C0C232}" type="presParOf" srcId="{95640131-3A6B-4FA5-A65A-EE68FB12BDDA}" destId="{87303682-D532-4E68-A6A6-53A62CEA73F7}" srcOrd="0" destOrd="0" presId="urn:microsoft.com/office/officeart/2005/8/layout/default"/>
    <dgm:cxn modelId="{95D02A1B-6CE7-485C-8D1C-CF58F30E1297}" type="presParOf" srcId="{95640131-3A6B-4FA5-A65A-EE68FB12BDDA}" destId="{80951F4C-D0D1-414A-8F8D-7B5926855324}" srcOrd="1" destOrd="0" presId="urn:microsoft.com/office/officeart/2005/8/layout/default"/>
    <dgm:cxn modelId="{C6AB8C3C-9012-4F3D-94FA-8AD5DCF39504}" type="presParOf" srcId="{95640131-3A6B-4FA5-A65A-EE68FB12BDDA}" destId="{3BEAD85B-7948-4A7E-B4B9-0C6F6FC046D2}" srcOrd="2" destOrd="0" presId="urn:microsoft.com/office/officeart/2005/8/layout/default"/>
    <dgm:cxn modelId="{B2C57670-E415-497B-8D64-E5FFCA6EDCBA}" type="presParOf" srcId="{95640131-3A6B-4FA5-A65A-EE68FB12BDDA}" destId="{523285F9-8EF8-4202-A70C-BB41DA721BDC}" srcOrd="3" destOrd="0" presId="urn:microsoft.com/office/officeart/2005/8/layout/default"/>
    <dgm:cxn modelId="{1294BFE6-DEC3-4EFE-9D0C-C3BE7C72DC26}" type="presParOf" srcId="{95640131-3A6B-4FA5-A65A-EE68FB12BDDA}" destId="{753F38B7-82D8-4E5F-A26F-2AB7E8EB7E66}" srcOrd="4" destOrd="0" presId="urn:microsoft.com/office/officeart/2005/8/layout/default"/>
    <dgm:cxn modelId="{B9177472-FBF0-4259-A2FD-BDD0D88B3428}" type="presParOf" srcId="{95640131-3A6B-4FA5-A65A-EE68FB12BDDA}" destId="{FAC32248-1430-4A1B-857C-E26484747F9F}" srcOrd="5" destOrd="0" presId="urn:microsoft.com/office/officeart/2005/8/layout/default"/>
    <dgm:cxn modelId="{B3BEFF2C-C2E2-431F-B18F-15607A96F07A}" type="presParOf" srcId="{95640131-3A6B-4FA5-A65A-EE68FB12BDDA}" destId="{EB9E017B-6D87-453B-BFC2-D6CFD4E8F948}" srcOrd="6" destOrd="0" presId="urn:microsoft.com/office/officeart/2005/8/layout/default"/>
    <dgm:cxn modelId="{2E1A22EA-70CB-47A0-A6A3-CA43345E4795}" type="presParOf" srcId="{95640131-3A6B-4FA5-A65A-EE68FB12BDDA}" destId="{A3DCD337-42A7-4609-9DBF-4958CBA86DD4}" srcOrd="7" destOrd="0" presId="urn:microsoft.com/office/officeart/2005/8/layout/default"/>
    <dgm:cxn modelId="{81569C6B-8B69-4F4C-9999-682BB1C6314E}" type="presParOf" srcId="{95640131-3A6B-4FA5-A65A-EE68FB12BDDA}" destId="{6059A605-3A19-4189-BDAB-8F8EDFD7997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03682-D532-4E68-A6A6-53A62CEA73F7}">
      <dsp:nvSpPr>
        <dsp:cNvPr id="0" name=""/>
        <dsp:cNvSpPr/>
      </dsp:nvSpPr>
      <dsp:spPr>
        <a:xfrm>
          <a:off x="72" y="195448"/>
          <a:ext cx="284169" cy="170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72" y="195448"/>
        <a:ext cx="284169" cy="170501"/>
      </dsp:txXfrm>
    </dsp:sp>
    <dsp:sp modelId="{3BEAD85B-7948-4A7E-B4B9-0C6F6FC046D2}">
      <dsp:nvSpPr>
        <dsp:cNvPr id="0" name=""/>
        <dsp:cNvSpPr/>
      </dsp:nvSpPr>
      <dsp:spPr>
        <a:xfrm>
          <a:off x="312658" y="195448"/>
          <a:ext cx="284169" cy="170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312658" y="195448"/>
        <a:ext cx="284169" cy="170501"/>
      </dsp:txXfrm>
    </dsp:sp>
    <dsp:sp modelId="{753F38B7-82D8-4E5F-A26F-2AB7E8EB7E66}">
      <dsp:nvSpPr>
        <dsp:cNvPr id="0" name=""/>
        <dsp:cNvSpPr/>
      </dsp:nvSpPr>
      <dsp:spPr>
        <a:xfrm>
          <a:off x="72" y="394366"/>
          <a:ext cx="284169" cy="170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72" y="394366"/>
        <a:ext cx="284169" cy="170501"/>
      </dsp:txXfrm>
    </dsp:sp>
    <dsp:sp modelId="{EB9E017B-6D87-453B-BFC2-D6CFD4E8F948}">
      <dsp:nvSpPr>
        <dsp:cNvPr id="0" name=""/>
        <dsp:cNvSpPr/>
      </dsp:nvSpPr>
      <dsp:spPr>
        <a:xfrm>
          <a:off x="312658" y="394366"/>
          <a:ext cx="284169" cy="170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312658" y="394366"/>
        <a:ext cx="284169" cy="170501"/>
      </dsp:txXfrm>
    </dsp:sp>
    <dsp:sp modelId="{6059A605-3A19-4189-BDAB-8F8EDFD7997E}">
      <dsp:nvSpPr>
        <dsp:cNvPr id="0" name=""/>
        <dsp:cNvSpPr/>
      </dsp:nvSpPr>
      <dsp:spPr>
        <a:xfrm>
          <a:off x="156365" y="593285"/>
          <a:ext cx="284169" cy="170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156365" y="593285"/>
        <a:ext cx="284169" cy="170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F8EE51B8-1372-4DBD-9487-5E9707C592A8}" type="datetime1">
              <a:rPr lang="it-IT" smtClean="0"/>
              <a:t>09/03/2025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DD56CFAD-C154-4C9C-AD01-665A5055065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A2CD99FC-BDDC-4C39-8CBB-E2EBEECDF944}" type="datetime1">
              <a:rPr lang="it-IT" smtClean="0"/>
              <a:pPr/>
              <a:t>09/03/2025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F5B62BC0-7DC4-4569-951D-2BB9475345C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5B62BC0-7DC4-4569-951D-2BB9475345C6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713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5B62BC0-7DC4-4569-951D-2BB9475345C6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817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5B62BC0-7DC4-4569-951D-2BB9475345C6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755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5B62BC0-7DC4-4569-951D-2BB9475345C6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380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5B62BC0-7DC4-4569-951D-2BB9475345C6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834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5B62BC0-7DC4-4569-951D-2BB9475345C6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720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5B62BC0-7DC4-4569-951D-2BB9475345C6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5331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5B62BC0-7DC4-4569-951D-2BB9475345C6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83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rtlCol="0" anchor="ctr"/>
          <a:lstStyle>
            <a:lvl1pPr algn="ctr">
              <a:defRPr lang="it-IT" sz="5400" b="1" cap="all" spc="1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i finanzi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lang="it-IT"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6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4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2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200" spc="100" baseline="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lang="it-IT"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lang="it-IT"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lang="it-IT"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lang="it-IT"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it-IT"/>
              <a:t>Fai clic per aggiungere contenuto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lang="it-IT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 nostra concorre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rtlCol="0" anchor="ctr"/>
          <a:lstStyle>
            <a:lvl1pPr algn="ctr">
              <a:defRPr lang="it-IT"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7" name="Segnaposto immagine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/>
            </a:lvl1pPr>
          </a:lstStyle>
          <a:p>
            <a:pPr rtl="0"/>
            <a:r>
              <a:rPr lang="it-IT"/>
              <a:t>Fai clic per aggiungere una foto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 rtlCol="0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it-IT" sz="1800" spc="100" baseline="0"/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it-IT" sz="1800" spc="100" baseline="0"/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it-IT" sz="1800" spc="100" baseline="0"/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it-IT" sz="1800" spc="100" baseline="0"/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it-IT" sz="1800" spc="100" baseline="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/>
              <a:t>Presentazione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rtlCol="0" anchor="b"/>
          <a:lstStyle>
            <a:lvl1pPr algn="ctr">
              <a:defRPr lang="it-IT" sz="2400" cap="all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/>
              <a:t>FAI CLIC per aggiungere il titolo</a:t>
            </a:r>
          </a:p>
        </p:txBody>
      </p:sp>
      <p:sp>
        <p:nvSpPr>
          <p:cNvPr id="30" name="Segnaposto contenuto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400" cap="all" baseline="0"/>
            </a:lvl1pPr>
            <a:lvl2pPr marL="457200" indent="0">
              <a:buNone/>
              <a:defRPr lang="it-IT"/>
            </a:lvl2pPr>
            <a:lvl3pPr marL="914400" indent="0">
              <a:buNone/>
              <a:defRPr lang="it-IT"/>
            </a:lvl3pPr>
            <a:lvl4pPr marL="1371600" indent="0">
              <a:buNone/>
              <a:defRPr lang="it-IT"/>
            </a:lvl4pPr>
            <a:lvl5pPr marL="1828800" indent="0">
              <a:buNone/>
              <a:defRPr lang="it-IT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fld id="{EA87306C-81BA-4795-A5CA-9392456A8C1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tlCol="0" anchor="ctr"/>
          <a:lstStyle>
            <a:lvl1pPr algn="ctr">
              <a:defRPr lang="it-IT" sz="2400" cap="all" spc="1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Inserire il titolo</a:t>
            </a:r>
          </a:p>
        </p:txBody>
      </p:sp>
      <p:sp>
        <p:nvSpPr>
          <p:cNvPr id="38" name="Segnaposto testo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/>
            </a:lvl1pPr>
          </a:lstStyle>
          <a:p>
            <a:pPr rtl="0"/>
            <a:r>
              <a:rPr lang="it-IT"/>
              <a:t>Fai clic per aggiungere una foto</a:t>
            </a:r>
          </a:p>
        </p:txBody>
      </p:sp>
    </p:spTree>
    <p:extLst>
      <p:ext uri="{BB962C8B-B14F-4D97-AF65-F5344CB8AC3E}">
        <p14:creationId xmlns:p14="http://schemas.microsoft.com/office/powerpoint/2010/main" val="425779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rtlCol="0"/>
          <a:lstStyle>
            <a:lvl1pPr marL="0" indent="0" algn="ctr">
              <a:buNone/>
              <a:defRPr lang="it-IT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Fai clic per aggiungere una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/>
          <a:lstStyle>
            <a:lvl1pPr algn="ctr">
              <a:defRPr lang="it-IT"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Aggiungi il titolo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it-IT">
                <a:noFill/>
              </a:defRPr>
            </a:lvl1pPr>
          </a:lstStyle>
          <a:p>
            <a:pPr lvl="0" rtl="0"/>
            <a:r>
              <a:rPr lang="it-IT"/>
              <a:t>Vuoto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8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8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8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800" spc="100" baseline="0"/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rtl="0"/>
            <a:r>
              <a:rPr lang="it-IT"/>
              <a:t>Presentazione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separazion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Fai clic per aggiungere una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rtlCol="0" anchor="ctr"/>
          <a:lstStyle>
            <a:lvl1pPr algn="ctr">
              <a:defRPr lang="it-IT" sz="5400" b="1" cap="all" spc="100" baseline="0">
                <a:solidFill>
                  <a:schemeClr val="accent5"/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ezion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lang="it-IT"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Aggiungi il titolo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/>
            </a:lvl1pPr>
          </a:lstStyle>
          <a:p>
            <a:pPr rtl="0"/>
            <a:r>
              <a:rPr lang="it-IT"/>
              <a:t>Fai clic per aggiungere una foto</a:t>
            </a:r>
          </a:p>
        </p:txBody>
      </p:sp>
      <p:sp>
        <p:nvSpPr>
          <p:cNvPr id="15" name="Segnaposto data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lang="it-IT"/>
            </a:lvl1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it-IT"/>
              <a:t>Presentazione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/>
          <a:lstStyle>
            <a:lvl1pPr algn="ctr">
              <a:defRPr lang="it-IT"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Titolo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rtlCol="0" anchor="ctr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/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/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/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/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/>
              <a:t>Presentazione</a:t>
            </a:r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lang="it-IT"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Inserire il titolo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/>
            </a:lvl1pPr>
          </a:lstStyle>
          <a:p>
            <a:pPr rtl="0"/>
            <a:r>
              <a:rPr lang="it-IT"/>
              <a:t>Fai clic per aggiungere una foto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it-IT" sz="1800" b="1" cap="all" spc="100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15" name="Segnaposto data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lang="it-IT"/>
            </a:lvl1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it-IT"/>
              <a:t>Presentazione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19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lang="it-IT"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it-IT"/>
              <a:t>Titolo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 sz="2000"/>
            </a:lvl1pPr>
          </a:lstStyle>
          <a:p>
            <a:pPr rtl="0"/>
            <a:r>
              <a:rPr lang="it-IT"/>
              <a:t>Fai clic per aggiungere una foto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 spc="100" baseline="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it-IT" sz="1800" spc="100" baseline="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/>
              <a:t>Presentazione</a:t>
            </a:r>
          </a:p>
        </p:txBody>
      </p:sp>
      <p:sp>
        <p:nvSpPr>
          <p:cNvPr id="32" name="Segnaposto numero diapositiva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a del prod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rtlCol="0" anchor="b"/>
          <a:lstStyle>
            <a:lvl1pPr algn="ctr">
              <a:defRPr lang="it-IT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 rtlCol="0"/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lang="it-IT" sz="1800" spc="100" baseline="0"/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lang="it-IT" sz="1600" spc="100" baseline="0"/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lang="it-IT" sz="1400" spc="100" baseline="0"/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lang="it-IT" sz="1200" spc="100" baseline="0"/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lang="it-IT" sz="1200" spc="100" baseline="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contenuto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lang="it-IT" sz="1800" spc="100" baseline="0"/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it-IT" sz="1800" spc="100" baseline="0"/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it-IT" sz="1800" spc="100" baseline="0"/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it-IT" sz="1800" spc="100" baseline="0"/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it-IT" sz="1800" spc="100" baseline="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0" name="Segnaposto data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41" name="Segnaposto piè di pagina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/>
              <a:t>Presentazione</a:t>
            </a:r>
          </a:p>
        </p:txBody>
      </p:sp>
      <p:sp>
        <p:nvSpPr>
          <p:cNvPr id="42" name="Segnaposto numero diapositiva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 sia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lang="it-IT"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it-IT"/>
              <a:t>titolo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it-IT"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Fare clic per inserire il testo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it-IT"/>
            </a:lvl1pPr>
          </a:lstStyle>
          <a:p>
            <a:pPr rtl="0"/>
            <a:r>
              <a:rPr lang="it-IT"/>
              <a:t>Fai clic per aggiungere una foto</a:t>
            </a:r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it-IT"/>
              <a:t>Presentazione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69" r:id="rId4"/>
    <p:sldLayoutId id="2147483651" r:id="rId5"/>
    <p:sldLayoutId id="2147483671" r:id="rId6"/>
    <p:sldLayoutId id="2147483652" r:id="rId7"/>
    <p:sldLayoutId id="2147483653" r:id="rId8"/>
    <p:sldLayoutId id="2147483650" r:id="rId9"/>
    <p:sldLayoutId id="2147483664" r:id="rId10"/>
    <p:sldLayoutId id="2147483659" r:id="rId11"/>
    <p:sldLayoutId id="2147483662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Immagine che contiene luna, cerchi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FE4A4B5C-D71A-0CFA-A601-EB93F13F5A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1839" y="-2"/>
            <a:ext cx="12378822" cy="6858000"/>
          </a:xfr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C0147929-8D39-DAA9-C3C5-4829D9C3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03" y="-1234"/>
            <a:ext cx="9792182" cy="2809542"/>
          </a:xfrm>
          <a:ln>
            <a:noFill/>
          </a:ln>
        </p:spPr>
        <p:txBody>
          <a:bodyPr lIns="914400" tIns="91440" rIns="914400" bIns="45720" rtlCol="0" anchor="ctr"/>
          <a:lstStyle>
            <a:defPPr>
              <a:defRPr lang="it-IT"/>
            </a:defPPr>
          </a:lstStyle>
          <a:p>
            <a:r>
              <a:rPr lang="it-IT" sz="6600"/>
              <a:t>LAOS</a:t>
            </a:r>
            <a:br>
              <a:rPr lang="it-IT" sz="6600" dirty="0"/>
            </a:br>
            <a:r>
              <a:rPr lang="it-IT" sz="4000"/>
              <a:t>andrea</a:t>
            </a:r>
            <a:r>
              <a:rPr lang="it-IT" sz="4000" dirty="0"/>
              <a:t> </a:t>
            </a:r>
            <a:r>
              <a:rPr lang="it-IT" sz="4000" err="1"/>
              <a:t>barducci</a:t>
            </a:r>
            <a:r>
              <a:rPr lang="it-IT" sz="4000" dirty="0"/>
              <a:t> SILVI</a:t>
            </a:r>
            <a:br>
              <a:rPr lang="it-IT" sz="400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26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1A6EA623-FC3F-8EBD-1C1B-072A21C2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0622"/>
            <a:ext cx="10515600" cy="1229033"/>
          </a:xfrm>
        </p:spPr>
        <p:txBody>
          <a:bodyPr lIns="91440" tIns="45720" rIns="91440" bIns="45720" rtlCol="0" anchor="b"/>
          <a:lstStyle>
            <a:defPPr>
              <a:defRPr lang="it-IT"/>
            </a:defPPr>
          </a:lstStyle>
          <a:p>
            <a:pPr rtl="0"/>
            <a:r>
              <a:rPr lang="it-IT" sz="5400" dirty="0"/>
              <a:t>CURIOSITA'</a:t>
            </a:r>
            <a:endParaRPr lang="it-IT" dirty="0"/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8861FF45-BE19-75F7-FDF6-3CF0D85A8F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2593" y="2572875"/>
            <a:ext cx="11597251" cy="4150939"/>
          </a:xfrm>
        </p:spPr>
        <p:txBody>
          <a:bodyPr lIns="91440" tIns="45720" rIns="91440" bIns="45720" rtlCol="0" anchor="t"/>
          <a:lstStyle>
            <a:defPPr>
              <a:defRPr lang="it-IT"/>
            </a:defPPr>
          </a:lstStyle>
          <a:p>
            <a:r>
              <a:rPr lang="it-IT" dirty="0"/>
              <a:t> </a:t>
            </a:r>
          </a:p>
          <a:p>
            <a:r>
              <a:rPr lang="it-IT" dirty="0"/>
              <a:t>È chiamato </a:t>
            </a:r>
            <a:r>
              <a:rPr lang="it-IT" b="1" dirty="0"/>
              <a:t>la bomba d'oro</a:t>
            </a:r>
            <a:r>
              <a:rPr lang="it-IT" dirty="0"/>
              <a:t> </a:t>
            </a:r>
            <a:r>
              <a:rPr lang="it-IT" err="1"/>
              <a:t>perchè</a:t>
            </a:r>
            <a:r>
              <a:rPr lang="it-IT" dirty="0"/>
              <a:t> durante la guerra del Vietnam fu bombardato dagli Stati Uniti e oggi ha ancora un grande problema per delle </a:t>
            </a:r>
            <a:r>
              <a:rPr lang="it-IT" b="1" dirty="0"/>
              <a:t>bombe inesplose  </a:t>
            </a:r>
          </a:p>
          <a:p>
            <a:endParaRPr lang="it-IT" dirty="0"/>
          </a:p>
          <a:p>
            <a:r>
              <a:rPr lang="it-IT" dirty="0"/>
              <a:t>è chiamato il </a:t>
            </a:r>
            <a:r>
              <a:rPr lang="it-IT" b="1" dirty="0"/>
              <a:t>territorio dei mille elefant</a:t>
            </a:r>
            <a:r>
              <a:rPr lang="it-IT" dirty="0"/>
              <a:t>i </a:t>
            </a:r>
            <a:r>
              <a:rPr lang="it-IT" dirty="0" err="1"/>
              <a:t>perchè</a:t>
            </a:r>
            <a:r>
              <a:rPr lang="it-IT" dirty="0"/>
              <a:t> il nome Laos deriva dal regno </a:t>
            </a:r>
            <a:r>
              <a:rPr lang="it-IT" b="1" dirty="0" err="1"/>
              <a:t>Lan</a:t>
            </a:r>
            <a:r>
              <a:rPr lang="it-IT" b="1" dirty="0"/>
              <a:t> </a:t>
            </a:r>
            <a:r>
              <a:rPr lang="it-IT" b="1" dirty="0" err="1"/>
              <a:t>Xang</a:t>
            </a:r>
            <a:r>
              <a:rPr lang="it-IT" dirty="0"/>
              <a:t> che significa "Il regno dei mille elefanti".  L' elefante per loro è animale sacro simbolo di potere </a:t>
            </a:r>
          </a:p>
          <a:p>
            <a:endParaRPr lang="it-IT" dirty="0"/>
          </a:p>
          <a:p>
            <a:r>
              <a:rPr lang="it-IT" dirty="0"/>
              <a:t>è chiamato il </a:t>
            </a:r>
            <a:r>
              <a:rPr lang="it-IT" b="1" dirty="0"/>
              <a:t>paese del silenzio</a:t>
            </a:r>
            <a:r>
              <a:rPr lang="it-IT" dirty="0"/>
              <a:t> per la sua natura tranquilla e per la spiritualità buddista </a:t>
            </a:r>
          </a:p>
        </p:txBody>
      </p:sp>
      <p:pic>
        <p:nvPicPr>
          <p:cNvPr id="3" name="Immagine 2" descr="Immagine che contiene cielo, aria aperta, persona, sport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7F0EF0C3-1CE5-C977-1BA3-417C5B9CA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079" y="-58833"/>
            <a:ext cx="4113680" cy="2140323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B347400-F1A2-FAFC-8A83-9280B6C44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EA87306C-81BA-4795-A5CA-9392456A8C1E}" type="slidenum">
              <a:rPr lang="it-IT" smtClean="0"/>
              <a:pPr rtl="0"/>
              <a:t>10</a:t>
            </a:fld>
            <a:endParaRPr lang="it-IT" dirty="0"/>
          </a:p>
        </p:txBody>
      </p:sp>
      <p:pic>
        <p:nvPicPr>
          <p:cNvPr id="4" name="Immagine 3" descr="Immagine che contiene cielo, aria aperta, edificio, statu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05391596-F9A0-55D7-FAB3-11A0960E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33" y="-53229"/>
            <a:ext cx="4594413" cy="2134721"/>
          </a:xfrm>
          <a:prstGeom prst="rect">
            <a:avLst/>
          </a:prstGeom>
        </p:spPr>
      </p:pic>
      <p:pic>
        <p:nvPicPr>
          <p:cNvPr id="5" name="Immagine 4" descr="Immagine che contiene persona, vestiti, artigiano, aria apert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97BC31B7-D845-C6D9-2A87-ADB4D5FF9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972" y="27650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 descr="Immagine che contiene testo, mappa, atlant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565AB0FC-9FCD-FDB2-1D84-F3D855D83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0" y="1932451"/>
            <a:ext cx="6772276" cy="4427450"/>
          </a:xfrm>
        </p:spPr>
      </p:pic>
      <p:sp>
        <p:nvSpPr>
          <p:cNvPr id="47" name="Titolo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16" y="135087"/>
            <a:ext cx="4450238" cy="1695600"/>
          </a:xfrm>
          <a:ln>
            <a:solidFill>
              <a:srgbClr val="4472C4"/>
            </a:solidFill>
          </a:ln>
        </p:spPr>
        <p:txBody>
          <a:bodyPr lIns="91440" tIns="45720" rIns="91440" bIns="45720" rtlCol="0" anchor="ctr"/>
          <a:lstStyle>
            <a:defPPr>
              <a:defRPr lang="it-IT"/>
            </a:defPPr>
          </a:lstStyle>
          <a:p>
            <a:r>
              <a:rPr lang="it-IT" b="1" dirty="0">
                <a:solidFill>
                  <a:srgbClr val="000000"/>
                </a:solidFill>
              </a:rPr>
              <a:t>Dove </a:t>
            </a:r>
            <a:r>
              <a:rPr lang="it-IT" dirty="0">
                <a:solidFill>
                  <a:srgbClr val="000000"/>
                </a:solidFill>
              </a:rPr>
              <a:t>si trova?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E0E8875C-8FE5-DCE1-106E-5F34DFD161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D3AADE-5119-8CE2-0DD5-2BD7E3403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4680" y="581306"/>
            <a:ext cx="5286281" cy="5813703"/>
          </a:xfrm>
        </p:spPr>
        <p:txBody>
          <a:bodyPr lIns="91440" tIns="45720" rIns="91440" bIns="45720" rtlCol="0" anchor="ctr"/>
          <a:lstStyle>
            <a:defPPr>
              <a:defRPr lang="it-IT"/>
            </a:defPPr>
          </a:lstStyle>
          <a:p>
            <a:r>
              <a:rPr lang="it-IT" i="1" dirty="0"/>
              <a:t>Si trova in </a:t>
            </a:r>
            <a:r>
              <a:rPr lang="it-IT" b="1" i="1" dirty="0"/>
              <a:t>Asia sud-orientale</a:t>
            </a:r>
            <a:r>
              <a:rPr lang="it-IT" i="1" dirty="0"/>
              <a:t>, nella penisola indocinese</a:t>
            </a:r>
          </a:p>
          <a:p>
            <a:r>
              <a:rPr lang="it-IT" i="1" dirty="0"/>
              <a:t>Confini:  </a:t>
            </a:r>
            <a:r>
              <a:rPr lang="it-IT" b="1" i="1" dirty="0"/>
              <a:t>Vietnam</a:t>
            </a:r>
            <a:r>
              <a:rPr lang="it-IT" i="1" dirty="0"/>
              <a:t>-est</a:t>
            </a:r>
          </a:p>
          <a:p>
            <a:r>
              <a:rPr lang="it-IT" i="1" dirty="0"/>
              <a:t>             </a:t>
            </a:r>
            <a:r>
              <a:rPr lang="it-IT" b="1" i="1" dirty="0"/>
              <a:t>Cambogia</a:t>
            </a:r>
            <a:r>
              <a:rPr lang="it-IT" i="1" dirty="0"/>
              <a:t>-sud</a:t>
            </a:r>
          </a:p>
          <a:p>
            <a:r>
              <a:rPr lang="it-IT" i="1" dirty="0"/>
              <a:t>             </a:t>
            </a:r>
            <a:r>
              <a:rPr lang="it-IT" b="1" i="1" dirty="0"/>
              <a:t>Thailandia</a:t>
            </a:r>
            <a:r>
              <a:rPr lang="it-IT" i="1" dirty="0"/>
              <a:t>- sud-ovest</a:t>
            </a:r>
          </a:p>
          <a:p>
            <a:r>
              <a:rPr lang="it-IT" i="1" dirty="0"/>
              <a:t>             </a:t>
            </a:r>
            <a:r>
              <a:rPr lang="it-IT" b="1" i="1" dirty="0" err="1"/>
              <a:t>Mynmar</a:t>
            </a:r>
            <a:r>
              <a:rPr lang="it-IT" b="1" i="1" dirty="0"/>
              <a:t> </a:t>
            </a:r>
            <a:r>
              <a:rPr lang="it-IT" i="1" dirty="0"/>
              <a:t>(</a:t>
            </a:r>
            <a:r>
              <a:rPr lang="it-IT" b="1" i="1" dirty="0"/>
              <a:t>Birmania)</a:t>
            </a:r>
            <a:r>
              <a:rPr lang="it-IT" i="1" dirty="0"/>
              <a:t>-ovest </a:t>
            </a:r>
          </a:p>
          <a:p>
            <a:r>
              <a:rPr lang="it-IT" i="1" dirty="0"/>
              <a:t>             </a:t>
            </a:r>
            <a:r>
              <a:rPr lang="it-IT" b="1" i="1" dirty="0"/>
              <a:t>Cina</a:t>
            </a:r>
            <a:r>
              <a:rPr lang="it-IT" i="1" dirty="0"/>
              <a:t>-nord</a:t>
            </a:r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DA9558D5-EB6D-C2EA-C5E2-790769448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EA87306C-81BA-4795-A5CA-9392456A8C1E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029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Immagine che contiene paesaggio, nuvola, aria aperta, natur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5BA975B6-ACDF-974C-4B0A-792DE5F09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0" y="1080779"/>
            <a:ext cx="12192000" cy="4696438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05BF4AF3-2D87-5D1D-245D-49E6F0B0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 lIns="914400" tIns="182880" rIns="914400" bIns="45720" rtlCol="0" anchor="ctr"/>
          <a:lstStyle>
            <a:defPPr>
              <a:defRPr lang="it-IT"/>
            </a:defPPr>
          </a:lstStyle>
          <a:p>
            <a:r>
              <a:rPr lang="it-IT" dirty="0"/>
              <a:t>Territorio e ambiente</a:t>
            </a:r>
          </a:p>
        </p:txBody>
      </p:sp>
    </p:spTree>
    <p:extLst>
      <p:ext uri="{BB962C8B-B14F-4D97-AF65-F5344CB8AC3E}">
        <p14:creationId xmlns:p14="http://schemas.microsoft.com/office/powerpoint/2010/main" val="17100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54AEBF-73B2-2188-6E43-D85E8297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92" y="120427"/>
            <a:ext cx="7708239" cy="6752168"/>
          </a:xfrm>
        </p:spPr>
        <p:txBody>
          <a:bodyPr lIns="91440" tIns="45720" rIns="91440" bIns="45720" rtlCol="0" anchor="ctr"/>
          <a:lstStyle>
            <a:defPPr>
              <a:defRPr lang="it-IT"/>
            </a:defPPr>
          </a:lstStyle>
          <a:p>
            <a:r>
              <a:rPr lang="it-IT" sz="2000" dirty="0"/>
              <a:t>Non ha sbocchi sul mare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il suo territorio è costituito principalmente da </a:t>
            </a:r>
            <a:r>
              <a:rPr lang="it-IT" sz="2000" dirty="0" err="1">
                <a:solidFill>
                  <a:srgbClr val="C00000"/>
                </a:solidFill>
              </a:rPr>
              <a:t>altipiaNI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/>
              <a:t>E </a:t>
            </a:r>
            <a:r>
              <a:rPr lang="it-IT" sz="2000" dirty="0">
                <a:solidFill>
                  <a:srgbClr val="C00000"/>
                </a:solidFill>
              </a:rPr>
              <a:t>MONTAGNE</a:t>
            </a:r>
            <a:r>
              <a:rPr lang="it-IT" sz="2000" dirty="0"/>
              <a:t>, INFATTI È RICOPERTO DA </a:t>
            </a:r>
            <a:r>
              <a:rPr lang="it-IT" sz="2000" dirty="0">
                <a:solidFill>
                  <a:srgbClr val="C00000"/>
                </a:solidFill>
              </a:rPr>
              <a:t>FORESTE E </a:t>
            </a:r>
            <a:r>
              <a:rPr lang="it-IT" sz="2000" dirty="0" err="1">
                <a:solidFill>
                  <a:srgbClr val="C00000"/>
                </a:solidFill>
              </a:rPr>
              <a:t>SAVANe</a:t>
            </a:r>
            <a:r>
              <a:rPr lang="it-IT" sz="2000" dirty="0"/>
              <a:t>. 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il fiume principale è il </a:t>
            </a:r>
            <a:r>
              <a:rPr lang="it-IT" sz="2000" dirty="0" err="1">
                <a:solidFill>
                  <a:srgbClr val="C00000"/>
                </a:solidFill>
              </a:rPr>
              <a:t>mekong</a:t>
            </a:r>
            <a:r>
              <a:rPr lang="it-IT" sz="2000" dirty="0" err="1"/>
              <a:t>,il</a:t>
            </a:r>
            <a:r>
              <a:rPr lang="it-IT" sz="2000" dirty="0"/>
              <a:t> fiume </a:t>
            </a:r>
            <a:r>
              <a:rPr lang="it-IT" sz="2000" dirty="0" err="1"/>
              <a:t>piU'</a:t>
            </a:r>
            <a:r>
              <a:rPr lang="it-IT" sz="2000" dirty="0"/>
              <a:t> lungo e importante </a:t>
            </a:r>
            <a:r>
              <a:rPr lang="it-IT" sz="2000" dirty="0" err="1"/>
              <a:t>dell'indocina</a:t>
            </a:r>
            <a:r>
              <a:rPr lang="it-IT" sz="2000" dirty="0"/>
              <a:t>. </a:t>
            </a:r>
            <a:br>
              <a:rPr lang="it-IT" sz="2000" dirty="0"/>
            </a:br>
            <a:r>
              <a:rPr lang="it-IT" sz="2000" dirty="0"/>
              <a:t>è una importantissima via di comunicazione </a:t>
            </a:r>
            <a:r>
              <a:rPr lang="it-IT" sz="2000" dirty="0" err="1"/>
              <a:t>perchè</a:t>
            </a:r>
            <a:r>
              <a:rPr lang="it-IT" sz="2000" dirty="0"/>
              <a:t> il territorio ESSENDO montuoso non è facile da attraversare.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IL FIUME è importante anche PER LA PESCA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oggi purtroppo è profondamente </a:t>
            </a:r>
            <a:r>
              <a:rPr lang="it-IT" sz="2000" u="sng" dirty="0"/>
              <a:t>inquinato </a:t>
            </a:r>
            <a:r>
              <a:rPr lang="it-IT" sz="2000" dirty="0"/>
              <a:t>a causa degli scarichi delle industrie.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Nella parte confinante con la </a:t>
            </a:r>
            <a:r>
              <a:rPr lang="it-IT" sz="2000" dirty="0" err="1"/>
              <a:t>thailandia</a:t>
            </a:r>
            <a:r>
              <a:rPr lang="it-IT" sz="2000" dirty="0"/>
              <a:t> si trovano i </a:t>
            </a:r>
            <a:r>
              <a:rPr lang="it-IT" sz="2000" b="1" dirty="0">
                <a:solidFill>
                  <a:srgbClr val="C00000"/>
                </a:solidFill>
              </a:rPr>
              <a:t>monti di </a:t>
            </a:r>
            <a:r>
              <a:rPr lang="it-IT" sz="2000" b="1" dirty="0" err="1">
                <a:solidFill>
                  <a:srgbClr val="C00000"/>
                </a:solidFill>
              </a:rPr>
              <a:t>luang</a:t>
            </a:r>
            <a:r>
              <a:rPr lang="it-IT" sz="2000" b="1" dirty="0">
                <a:solidFill>
                  <a:srgbClr val="C00000"/>
                </a:solidFill>
              </a:rPr>
              <a:t> </a:t>
            </a:r>
            <a:r>
              <a:rPr lang="it-IT" sz="2000" b="1" dirty="0" err="1">
                <a:solidFill>
                  <a:srgbClr val="C00000"/>
                </a:solidFill>
              </a:rPr>
              <a:t>prabang</a:t>
            </a:r>
            <a:r>
              <a:rPr lang="it-IT" sz="2000" b="1" dirty="0">
                <a:solidFill>
                  <a:schemeClr val="tx1"/>
                </a:solidFill>
              </a:rPr>
              <a:t>, famosi per i templi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7" name="Segnaposto immagine 4" descr="Immagine che contiene aria aperta, nuvola, luogo di culto, ciel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DA3FAC68-747F-999F-4EF5-874B39A6DD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1649" r="31649"/>
          <a:stretch/>
        </p:blipFill>
        <p:spPr>
          <a:xfrm>
            <a:off x="7865244" y="123265"/>
            <a:ext cx="4324798" cy="6751542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1885A6-2008-15E5-517B-3CBBFE99B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EA87306C-81BA-4795-A5CA-9392456A8C1E}" type="slidenum">
              <a:rPr lang="it-IT" smtClean="0"/>
              <a:pPr rtl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22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Immagine che contiene paesaggio, aria aperta, natura, acqu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8755BCC0-6E9C-908F-888F-40E661835F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736" b="7736"/>
          <a:stretch/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63473697-1DA3-7CE4-2E11-11B6D98E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0" tIns="91440" rIns="914400" bIns="45720" rtlCol="0" anchor="ctr"/>
          <a:lstStyle/>
          <a:p>
            <a:r>
              <a:rPr lang="it-IT"/>
              <a:t>Fiume mekong</a:t>
            </a:r>
          </a:p>
        </p:txBody>
      </p:sp>
    </p:spTree>
    <p:extLst>
      <p:ext uri="{BB962C8B-B14F-4D97-AF65-F5344CB8AC3E}">
        <p14:creationId xmlns:p14="http://schemas.microsoft.com/office/powerpoint/2010/main" val="311140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Immagine che contiene aria aperta, nuvola, cielo, piant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186E0242-BC6C-DDFB-FD52-1540E905DD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511" b="5511"/>
          <a:stretch/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169030FE-9651-4115-9EC1-B01B9E23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18" y="447001"/>
            <a:ext cx="9792182" cy="2187616"/>
          </a:xfrm>
        </p:spPr>
        <p:txBody>
          <a:bodyPr lIns="914400" tIns="91440" rIns="914400" bIns="45720" rtlCol="0" anchor="ctr"/>
          <a:lstStyle/>
          <a:p>
            <a:r>
              <a:rPr lang="it-IT" dirty="0">
                <a:solidFill>
                  <a:schemeClr val="tx1"/>
                </a:solidFill>
              </a:rPr>
              <a:t>Templi nei monti </a:t>
            </a:r>
            <a:r>
              <a:rPr lang="it-IT" dirty="0" err="1">
                <a:solidFill>
                  <a:schemeClr val="tx1"/>
                </a:solidFill>
              </a:rPr>
              <a:t>luang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prabang</a:t>
            </a:r>
          </a:p>
        </p:txBody>
      </p:sp>
    </p:spTree>
    <p:extLst>
      <p:ext uri="{BB962C8B-B14F-4D97-AF65-F5344CB8AC3E}">
        <p14:creationId xmlns:p14="http://schemas.microsoft.com/office/powerpoint/2010/main" val="422867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  <a:ln>
            <a:noFill/>
          </a:ln>
        </p:spPr>
        <p:txBody>
          <a:bodyPr lIns="91440" tIns="45720" rIns="91440" bIns="45720" rtlCol="0" anchor="ctr"/>
          <a:lstStyle>
            <a:defPPr>
              <a:defRPr lang="it-IT"/>
            </a:defPPr>
          </a:lstStyle>
          <a:p>
            <a:r>
              <a:rPr lang="it-IT" dirty="0"/>
              <a:t>Clima 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0490171-2859-5322-0F76-C05597544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EA87306C-81BA-4795-A5CA-9392456A8C1E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0AECB0-9178-4F55-3B19-C1F0170879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rtlCol="0" anchor="ctr"/>
          <a:lstStyle/>
          <a:p>
            <a:pPr marL="283210" indent="-283210"/>
            <a:r>
              <a:rPr lang="it-IT" b="1" dirty="0">
                <a:solidFill>
                  <a:srgbClr val="C00000"/>
                </a:solidFill>
              </a:rPr>
              <a:t>Clima tropicale,</a:t>
            </a:r>
            <a:r>
              <a:rPr lang="it-IT" dirty="0"/>
              <a:t> i monsoni creano tre stagioni:</a:t>
            </a:r>
          </a:p>
          <a:p>
            <a:pPr marL="283210" indent="-283210"/>
            <a:endParaRPr lang="it-IT" dirty="0"/>
          </a:p>
          <a:p>
            <a:pPr marL="283210" indent="-283210"/>
            <a:r>
              <a:rPr lang="it-IT" dirty="0"/>
              <a:t>-</a:t>
            </a:r>
            <a:r>
              <a:rPr lang="it-IT" b="1" dirty="0"/>
              <a:t>la stagione delle piogge</a:t>
            </a:r>
            <a:r>
              <a:rPr lang="it-IT" dirty="0"/>
              <a:t> da giugno a ottobre </a:t>
            </a:r>
          </a:p>
          <a:p>
            <a:pPr marL="283210" indent="-283210"/>
            <a:endParaRPr lang="it-IT" dirty="0"/>
          </a:p>
          <a:p>
            <a:pPr marL="283210" indent="-283210"/>
            <a:r>
              <a:rPr lang="it-IT" dirty="0"/>
              <a:t>-l</a:t>
            </a:r>
            <a:r>
              <a:rPr lang="it-IT" b="1" dirty="0"/>
              <a:t>a stagione fresca e secca </a:t>
            </a:r>
            <a:r>
              <a:rPr lang="it-IT" dirty="0"/>
              <a:t>da novembre a marzo </a:t>
            </a:r>
          </a:p>
          <a:p>
            <a:pPr marL="283210" indent="-283210"/>
            <a:endParaRPr lang="it-IT" dirty="0"/>
          </a:p>
          <a:p>
            <a:pPr marL="283210" indent="-283210"/>
            <a:r>
              <a:rPr lang="it-IT" dirty="0"/>
              <a:t>-l</a:t>
            </a:r>
            <a:r>
              <a:rPr lang="it-IT" b="1" dirty="0"/>
              <a:t>a stagione secca e calda</a:t>
            </a:r>
            <a:r>
              <a:rPr lang="it-IT" dirty="0"/>
              <a:t> da aprile a maggio</a:t>
            </a:r>
          </a:p>
        </p:txBody>
      </p:sp>
    </p:spTree>
    <p:extLst>
      <p:ext uri="{BB962C8B-B14F-4D97-AF65-F5344CB8AC3E}">
        <p14:creationId xmlns:p14="http://schemas.microsoft.com/office/powerpoint/2010/main" val="65465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20" descr="Immagine che contiene testo, mappa, atlant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C082290F-76CE-97A7-ECB5-83B0FEA27B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577" t="8014" r="2789" b="767"/>
          <a:stretch/>
        </p:blipFill>
        <p:spPr>
          <a:xfrm>
            <a:off x="168088" y="106306"/>
            <a:ext cx="5016769" cy="6434800"/>
          </a:xfrm>
        </p:spPr>
      </p:pic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854D8B3F-08C4-D0CB-E6CA-ED66FFEA32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0878" y="493671"/>
            <a:ext cx="4359795" cy="5857896"/>
          </a:xfrm>
        </p:spPr>
        <p:txBody>
          <a:bodyPr lIns="91440" tIns="45720" rIns="91440" bIns="45720" rtlCol="0" anchor="t"/>
          <a:lstStyle>
            <a:defPPr>
              <a:defRPr lang="it-IT"/>
            </a:defPPr>
          </a:lstStyle>
          <a:p>
            <a:r>
              <a:rPr lang="it-IT" dirty="0"/>
              <a:t>è una repubblica popolare democratica </a:t>
            </a:r>
          </a:p>
          <a:p>
            <a:endParaRPr lang="it-IT"/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Lingua ufficiale</a:t>
            </a:r>
            <a:r>
              <a:rPr lang="it-IT" dirty="0"/>
              <a:t>: LAOTIANO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CAPITALE</a:t>
            </a:r>
            <a:r>
              <a:rPr lang="it-IT" dirty="0"/>
              <a:t>:VIENTIANE 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EX COLONIA FRANCESE </a:t>
            </a:r>
          </a:p>
          <a:p>
            <a:endParaRPr lang="it-IT"/>
          </a:p>
          <a:p>
            <a:endParaRPr lang="it-IT" dirty="0"/>
          </a:p>
          <a:p>
            <a:r>
              <a:rPr lang="it-IT" dirty="0"/>
              <a:t>INDIPENDENTE DAL 1954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NOME DEGLI ABITANTI:</a:t>
            </a:r>
            <a:r>
              <a:rPr lang="it-IT" dirty="0"/>
              <a:t> LAOTIANI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MONETA</a:t>
            </a:r>
            <a:r>
              <a:rPr lang="it-IT" dirty="0"/>
              <a:t>:KIP LAOTIANO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RELIGIONE</a:t>
            </a:r>
            <a:r>
              <a:rPr lang="it-IT" dirty="0"/>
              <a:t>:BUDDHISMO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D15DC2-8425-2530-3D59-ABE5D5C4A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EA87306C-81BA-4795-A5CA-9392456A8C1E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21" name="Titolo 20">
            <a:extLst>
              <a:ext uri="{FF2B5EF4-FFF2-40B4-BE49-F238E27FC236}">
                <a16:creationId xmlns:a16="http://schemas.microsoft.com/office/drawing/2014/main" id="{EAB21749-21E0-B555-8423-AF94BE38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92" y="1012544"/>
            <a:ext cx="3883545" cy="3020977"/>
          </a:xfrm>
        </p:spPr>
        <p:txBody>
          <a:bodyPr lIns="91440" tIns="45720" rIns="91440" bIns="45720" rtlCol="0" anchor="ctr"/>
          <a:lstStyle>
            <a:defPPr>
              <a:defRPr lang="it-IT"/>
            </a:defPPr>
          </a:lstStyle>
          <a:p>
            <a:r>
              <a:rPr lang="it-IT" b="1" dirty="0">
                <a:solidFill>
                  <a:schemeClr val="tx1"/>
                </a:solidFill>
              </a:rPr>
              <a:t>Laos nella </a:t>
            </a:r>
            <a:r>
              <a:rPr lang="it-IT" b="1" err="1">
                <a:solidFill>
                  <a:schemeClr val="tx1"/>
                </a:solidFill>
              </a:rPr>
              <a:t>gEografia</a:t>
            </a:r>
            <a:r>
              <a:rPr lang="it-IT" b="1" dirty="0">
                <a:solidFill>
                  <a:schemeClr val="tx1"/>
                </a:solidFill>
              </a:rPr>
              <a:t> politica</a:t>
            </a:r>
          </a:p>
        </p:txBody>
      </p:sp>
    </p:spTree>
    <p:extLst>
      <p:ext uri="{BB962C8B-B14F-4D97-AF65-F5344CB8AC3E}">
        <p14:creationId xmlns:p14="http://schemas.microsoft.com/office/powerpoint/2010/main" val="201287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A0BA3D-9921-C7FC-BC8D-5FC0FFA6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17902" y="2706307"/>
            <a:ext cx="4037957" cy="1104828"/>
          </a:xfrm>
          <a:solidFill>
            <a:schemeClr val="accent5">
              <a:lumMod val="60000"/>
              <a:lumOff val="40000"/>
            </a:schemeClr>
          </a:solidFill>
        </p:spPr>
        <p:txBody>
          <a:bodyPr lIns="91440" tIns="45720" rIns="91440" bIns="45720" rtlCol="0" anchor="ctr"/>
          <a:lstStyle>
            <a:defPPr>
              <a:defRPr lang="it-IT"/>
            </a:defPPr>
          </a:lstStyle>
          <a:p>
            <a:pPr rtl="0"/>
            <a:r>
              <a:rPr lang="it-IT" dirty="0"/>
              <a:t>ECONOMIA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645A76-E100-EFC9-2708-1B1481747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EA87306C-81BA-4795-A5CA-9392456A8C1E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F83FBD7-B782-2DCC-111F-0EF2F0D643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20881" y="31142"/>
            <a:ext cx="10577845" cy="699694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45720" rIns="91440" bIns="45720" rtlCol="0" anchor="t"/>
          <a:lstStyle/>
          <a:p>
            <a:r>
              <a:rPr lang="it-IT" dirty="0"/>
              <a:t>È UNO DEI PAESI PIU POVERI DEL SUD EST ASIATICO ANCHE SE DAL 2017 LA SUA ECONOMIA HA SUBITO UNA BUONA CRESCITA. </a:t>
            </a:r>
          </a:p>
          <a:p>
            <a:r>
              <a:rPr lang="it-IT" b="1" u="sng" dirty="0">
                <a:solidFill>
                  <a:srgbClr val="C00000"/>
                </a:solidFill>
              </a:rPr>
              <a:t>SETTORE PRIMARIO</a:t>
            </a:r>
            <a:r>
              <a:rPr lang="it-IT" dirty="0"/>
              <a:t>:</a:t>
            </a:r>
          </a:p>
          <a:p>
            <a:r>
              <a:rPr lang="it-IT" b="1" dirty="0"/>
              <a:t>L'AGRICOLTURA </a:t>
            </a:r>
            <a:r>
              <a:rPr lang="it-IT" dirty="0"/>
              <a:t>È LA PRINCIPALE FONTE DI SOSTENTAMENTO:</a:t>
            </a:r>
          </a:p>
          <a:p>
            <a:pPr marL="285750" indent="-285750">
              <a:buChar char="•"/>
            </a:pPr>
            <a:r>
              <a:rPr lang="it-IT" dirty="0"/>
              <a:t>SI COLTIVA PER LO PIU </a:t>
            </a:r>
            <a:r>
              <a:rPr lang="it-IT" b="1" dirty="0"/>
              <a:t>RISO</a:t>
            </a:r>
            <a:r>
              <a:rPr lang="it-IT" dirty="0"/>
              <a:t>, </a:t>
            </a:r>
            <a:r>
              <a:rPr lang="it-IT" b="1" dirty="0"/>
              <a:t>PATATE DOLCI</a:t>
            </a:r>
            <a:r>
              <a:rPr lang="it-IT" dirty="0"/>
              <a:t>, </a:t>
            </a:r>
            <a:r>
              <a:rPr lang="it-IT" b="1" dirty="0"/>
              <a:t>VERDURE</a:t>
            </a:r>
            <a:r>
              <a:rPr lang="it-IT" dirty="0"/>
              <a:t>,</a:t>
            </a:r>
            <a:r>
              <a:rPr lang="it-IT" b="1" dirty="0"/>
              <a:t>MAIS CAFFÈ</a:t>
            </a:r>
            <a:r>
              <a:rPr lang="it-IT" dirty="0"/>
              <a:t>, </a:t>
            </a:r>
            <a:r>
              <a:rPr lang="it-IT" b="1" dirty="0"/>
              <a:t>CANNA DA ZUCCHERO</a:t>
            </a:r>
            <a:r>
              <a:rPr lang="it-IT" dirty="0"/>
              <a:t>; SONO UNO DEI MIGLIORI PRODUTTORI AL MONDO DI CAFFÈ. </a:t>
            </a:r>
          </a:p>
          <a:p>
            <a:r>
              <a:rPr lang="it-IT" b="1" dirty="0"/>
              <a:t>ALLEVAMENTO</a:t>
            </a:r>
          </a:p>
          <a:p>
            <a:pPr marL="285750" indent="-285750">
              <a:buChar char="•"/>
            </a:pPr>
            <a:r>
              <a:rPr lang="it-IT" dirty="0"/>
              <a:t>BUFALI Di ACQUA MAIALI, BOVINI, POLLAME</a:t>
            </a:r>
          </a:p>
          <a:p>
            <a:r>
              <a:rPr lang="it-IT" b="1" dirty="0"/>
              <a:t>PESCA </a:t>
            </a:r>
            <a:r>
              <a:rPr lang="it-IT" dirty="0"/>
              <a:t>DAL FIUME MEKONG </a:t>
            </a:r>
          </a:p>
          <a:p>
            <a:r>
              <a:rPr lang="it-IT" b="1" dirty="0">
                <a:solidFill>
                  <a:srgbClr val="C00000"/>
                </a:solidFill>
              </a:rPr>
              <a:t>SETTORE SECONDARIO</a:t>
            </a:r>
            <a:r>
              <a:rPr lang="it-IT" dirty="0">
                <a:solidFill>
                  <a:srgbClr val="C00000"/>
                </a:solidFill>
              </a:rPr>
              <a:t>:</a:t>
            </a:r>
            <a:r>
              <a:rPr lang="it-IT" dirty="0"/>
              <a:t> poco sviluppato lentamente in crescita:</a:t>
            </a:r>
            <a:endParaRPr lang="it-IT" b="1" dirty="0"/>
          </a:p>
          <a:p>
            <a:pPr marL="285750" indent="-285750">
              <a:buChar char="•"/>
            </a:pPr>
            <a:r>
              <a:rPr lang="it-IT" b="1" dirty="0"/>
              <a:t>industrie minerarie</a:t>
            </a:r>
            <a:r>
              <a:rPr lang="it-IT" dirty="0"/>
              <a:t>(estrazione oro rame e zinco)</a:t>
            </a:r>
          </a:p>
          <a:p>
            <a:pPr marL="285750" indent="-285750">
              <a:buChar char="•"/>
            </a:pPr>
            <a:r>
              <a:rPr lang="it-IT" b="1" dirty="0"/>
              <a:t>energetiche</a:t>
            </a:r>
            <a:r>
              <a:rPr lang="it-IT" dirty="0"/>
              <a:t> (centrali idroelettriche costruite sul Mekong)</a:t>
            </a:r>
          </a:p>
          <a:p>
            <a:r>
              <a:rPr lang="it-IT" b="1" dirty="0">
                <a:solidFill>
                  <a:srgbClr val="C00000"/>
                </a:solidFill>
              </a:rPr>
              <a:t>SETTORE TERZIARIO:</a:t>
            </a:r>
          </a:p>
          <a:p>
            <a:r>
              <a:rPr lang="it-IT" dirty="0"/>
              <a:t>Poco sviluppato in crescita:</a:t>
            </a:r>
          </a:p>
          <a:p>
            <a:pPr marL="285750" indent="-285750">
              <a:buChar char="•"/>
            </a:pPr>
            <a:r>
              <a:rPr lang="it-IT" b="1" dirty="0"/>
              <a:t>il turismo</a:t>
            </a:r>
            <a:r>
              <a:rPr lang="it-IT" dirty="0"/>
              <a:t>(templi buddisti e la natura)</a:t>
            </a:r>
          </a:p>
          <a:p>
            <a:pPr marL="285750" indent="-285750">
              <a:buChar char="•"/>
            </a:pPr>
            <a:r>
              <a:rPr lang="it-IT" b="1" dirty="0"/>
              <a:t>i trasporti </a:t>
            </a:r>
            <a:r>
              <a:rPr lang="it-IT" dirty="0"/>
              <a:t>(stanno sviluppando i </a:t>
            </a:r>
            <a:r>
              <a:rPr lang="it-IT" dirty="0" err="1"/>
              <a:t>aereoporti,i</a:t>
            </a:r>
            <a:r>
              <a:rPr lang="it-IT" dirty="0"/>
              <a:t> porti fluviali e una ferrovia che lo collega che lo collega alla Cina e alla Thailandia)</a:t>
            </a:r>
          </a:p>
          <a:p>
            <a:endParaRPr lang="it-IT" dirty="0"/>
          </a:p>
          <a:p>
            <a:r>
              <a:rPr lang="it-IT" dirty="0"/>
              <a:t>:</a:t>
            </a: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C76E7127-06DD-F154-4249-E7E589A944B7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83450953"/>
              </p:ext>
            </p:extLst>
          </p:nvPr>
        </p:nvGraphicFramePr>
        <p:xfrm rot="5280000" flipV="1">
          <a:off x="-2723697" y="6059466"/>
          <a:ext cx="596901" cy="95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190951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175_Win32_SL_V6" id="{2596AF0E-92BF-4F5A-A2A1-B1C9D33CD0CE}" vid="{0709752F-9199-467A-B305-5274ECB683C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82D90A8-9F3C-48C5-89D7-0373E99D21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45F531-F2B2-4A59-9331-A22771BD7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BCCC92-D3FE-43DE-941A-6D46ECD2C52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</Words>
  <Application>Microsoft Office PowerPoint</Application>
  <PresentationFormat>Widescreen</PresentationFormat>
  <Paragraphs>132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Personalizzata</vt:lpstr>
      <vt:lpstr>LAOS andrea barducci SILVI </vt:lpstr>
      <vt:lpstr>Dove si trova?</vt:lpstr>
      <vt:lpstr>Territorio e ambiente</vt:lpstr>
      <vt:lpstr>Non ha sbocchi sul mare   il suo territorio è costituito principalmente da altipiaNI E MONTAGNE, INFATTI È RICOPERTO DA FORESTE E SAVANe.   il fiume principale è il mekong,il fiume piU' lungo e importante dell'indocina.  è una importantissima via di comunicazione perchè il territorio ESSENDO montuoso non è facile da attraversare.   IL FIUME è importante anche PER LA PESCA  oggi purtroppo è profondamente inquinato a causa degli scarichi delle industrie.   Nella parte confinante con la thailandia si trovano i monti di luang prabang, famosi per i templi</vt:lpstr>
      <vt:lpstr>Fiume mekong</vt:lpstr>
      <vt:lpstr>Templi nei monti luang prabang</vt:lpstr>
      <vt:lpstr>Clima </vt:lpstr>
      <vt:lpstr>Laos nella gEografia politica</vt:lpstr>
      <vt:lpstr>ECONOMIA</vt:lpstr>
      <vt:lpstr>CURIOSITA'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641</cp:revision>
  <dcterms:created xsi:type="dcterms:W3CDTF">2025-03-08T10:35:37Z</dcterms:created>
  <dcterms:modified xsi:type="dcterms:W3CDTF">2025-03-09T11:04:17Z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